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4aae8f5b6025413a" /><Relationship Type="http://schemas.openxmlformats.org/officeDocument/2006/relationships/extended-properties" Target="/docProps/app.xml" Id="R0848c7dd86c9422b" /><Relationship Type="http://schemas.openxmlformats.org/officeDocument/2006/relationships/officeDocument" Target="/ppt/presentation.xml" Id="R946511f107ac4779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182d31aa89414917"/>
  </p:sldMasterIdLst>
  <p:notesMasterIdLst>
    <p:notesMasterId xmlns:r="http://schemas.openxmlformats.org/officeDocument/2006/relationships" r:id="Rf8f07fea8a12488b"/>
  </p:notesMasterIdLst>
  <p:sldIdLst>
    <p:sldId xmlns:r="http://schemas.openxmlformats.org/officeDocument/2006/relationships" id="256" r:id="Rfeee4cdb671f43f7"/>
    <p:sldId xmlns:r="http://schemas.openxmlformats.org/officeDocument/2006/relationships" id="257" r:id="R10b3c4f9b9704617"/>
    <p:sldId xmlns:r="http://schemas.openxmlformats.org/officeDocument/2006/relationships" id="258" r:id="R499f6be641074a28"/>
    <p:sldId xmlns:r="http://schemas.openxmlformats.org/officeDocument/2006/relationships" id="259" r:id="R02dab8cd2f754533"/>
    <p:sldId xmlns:r="http://schemas.openxmlformats.org/officeDocument/2006/relationships" id="260" r:id="Ra169b6a229474c3f"/>
    <p:sldId xmlns:r="http://schemas.openxmlformats.org/officeDocument/2006/relationships" id="261" r:id="R618604ec0c1c4ba5"/>
    <p:sldId xmlns:r="http://schemas.openxmlformats.org/officeDocument/2006/relationships" id="262" r:id="R55564726ab584967"/>
    <p:sldId xmlns:r="http://schemas.openxmlformats.org/officeDocument/2006/relationships" id="263" r:id="R19b51b92cd0843be"/>
    <p:sldId xmlns:r="http://schemas.openxmlformats.org/officeDocument/2006/relationships" id="264" r:id="R049250cfa4794485"/>
    <p:sldId xmlns:r="http://schemas.openxmlformats.org/officeDocument/2006/relationships" id="265" r:id="R6f4ac9a0c2684b01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182d31aa89414917" /><Relationship Type="http://schemas.openxmlformats.org/officeDocument/2006/relationships/theme" Target="/ppt/theme/theme1.xml" Id="R1959d101b0244437" /><Relationship Type="http://schemas.openxmlformats.org/officeDocument/2006/relationships/notesMaster" Target="/ppt/notesMasters/notesMaster1.xml" Id="Rf8f07fea8a12488b" /><Relationship Type="http://schemas.openxmlformats.org/officeDocument/2006/relationships/presProps" Target="/ppt/presProps.xml" Id="R00a24af5cc1b484e" /><Relationship Type="http://schemas.openxmlformats.org/officeDocument/2006/relationships/viewProps" Target="/ppt/viewProps.xml" Id="R6d183b31d92346b6" /><Relationship Type="http://schemas.openxmlformats.org/officeDocument/2006/relationships/tableStyles" Target="/ppt/tableStyles.xml" Id="R230238110a5d47f9" /><Relationship Type="http://schemas.openxmlformats.org/officeDocument/2006/relationships/slide" Target="/ppt/slides/slide1.xml" Id="Rfeee4cdb671f43f7" /><Relationship Type="http://schemas.openxmlformats.org/officeDocument/2006/relationships/slide" Target="/ppt/slides/slide2.xml" Id="R10b3c4f9b9704617" /><Relationship Type="http://schemas.openxmlformats.org/officeDocument/2006/relationships/slide" Target="/ppt/slides/slide3.xml" Id="R499f6be641074a28" /><Relationship Type="http://schemas.openxmlformats.org/officeDocument/2006/relationships/slide" Target="/ppt/slides/slide4.xml" Id="R02dab8cd2f754533" /><Relationship Type="http://schemas.openxmlformats.org/officeDocument/2006/relationships/slide" Target="/ppt/slides/slide5.xml" Id="Ra169b6a229474c3f" /><Relationship Type="http://schemas.openxmlformats.org/officeDocument/2006/relationships/slide" Target="/ppt/slides/slide6.xml" Id="R618604ec0c1c4ba5" /><Relationship Type="http://schemas.openxmlformats.org/officeDocument/2006/relationships/slide" Target="/ppt/slides/slide7.xml" Id="R55564726ab584967" /><Relationship Type="http://schemas.openxmlformats.org/officeDocument/2006/relationships/slide" Target="/ppt/slides/slide8.xml" Id="R19b51b92cd0843be" /><Relationship Type="http://schemas.openxmlformats.org/officeDocument/2006/relationships/slide" Target="/ppt/slides/slide9.xml" Id="R049250cfa4794485" /><Relationship Type="http://schemas.openxmlformats.org/officeDocument/2006/relationships/slide" Target="/ppt/slides/slide10.xml" Id="R6f4ac9a0c2684b01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0945d022680f493c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afdd48e1b724b19" /><Relationship Type="http://schemas.openxmlformats.org/officeDocument/2006/relationships/notesMaster" Target="/ppt/notesMasters/notesMaster1.xml" Id="R50932a232be4455f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14100567ad89422d" /><Relationship Type="http://schemas.openxmlformats.org/officeDocument/2006/relationships/notesMaster" Target="/ppt/notesMasters/notesMaster1.xml" Id="R7a011689fa564baa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c3a22a41e9994108" /><Relationship Type="http://schemas.openxmlformats.org/officeDocument/2006/relationships/notesMaster" Target="/ppt/notesMasters/notesMaster1.xml" Id="R5a3fbf7dffdc4e53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d325c5406bf247b4" /><Relationship Type="http://schemas.openxmlformats.org/officeDocument/2006/relationships/notesMaster" Target="/ppt/notesMasters/notesMaster1.xml" Id="Rba3af56ead03493f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35cf17f826a4769" /><Relationship Type="http://schemas.openxmlformats.org/officeDocument/2006/relationships/notesMaster" Target="/ppt/notesMasters/notesMaster1.xml" Id="Rf7bc6fbceac5474b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e3047aab8e8242a6" /><Relationship Type="http://schemas.openxmlformats.org/officeDocument/2006/relationships/notesMaster" Target="/ppt/notesMasters/notesMaster1.xml" Id="R7ad96ab2e86242c3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9c81e634d6a54bff" /><Relationship Type="http://schemas.openxmlformats.org/officeDocument/2006/relationships/notesMaster" Target="/ppt/notesMasters/notesMaster1.xml" Id="R71616e0c37424eeb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8fd9e89ce904202" /><Relationship Type="http://schemas.openxmlformats.org/officeDocument/2006/relationships/notesMaster" Target="/ppt/notesMasters/notesMaster1.xml" Id="R62e9209ab54a4d6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58f221ae6aba48d8" /><Relationship Type="http://schemas.openxmlformats.org/officeDocument/2006/relationships/notesMaster" Target="/ppt/notesMasters/notesMaster1.xml" Id="Ra34db24abd624193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541d6b8c95d447d5" /><Relationship Type="http://schemas.openxmlformats.org/officeDocument/2006/relationships/notesMaster" Target="/ppt/notesMasters/notesMaster1.xml" Id="Ra9e56b3d626c4c50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01459ebb7eff48c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edec297051414292" /><Relationship Type="http://schemas.openxmlformats.org/officeDocument/2006/relationships/slideLayout" Target="/ppt/slideLayouts/slideLayout2.xml" Id="Rd4774acd091545c6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d4774acd091545c6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c86125cf2844ef4" /><Relationship Type="http://schemas.openxmlformats.org/officeDocument/2006/relationships/image" Target="/ppt/media/image.png" Id="R5ca6a368dc3e4922" /><Relationship Type="http://schemas.openxmlformats.org/officeDocument/2006/relationships/notesSlide" Target="/ppt/notesSlides/notesSlide1.xml" Id="Rbe7944ed17f4457d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95dc018f1f9a44b2" /><Relationship Type="http://schemas.openxmlformats.org/officeDocument/2006/relationships/image" Target="/ppt/media/image10.png" Id="Refc9ada9ef674ca4" /><Relationship Type="http://schemas.openxmlformats.org/officeDocument/2006/relationships/notesSlide" Target="/ppt/notesSlides/notesSlide10.xml" Id="Rce7a1c9358e54f97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f56edf13ec54aec" /><Relationship Type="http://schemas.openxmlformats.org/officeDocument/2006/relationships/image" Target="/ppt/media/image2.png" Id="R2a73775f156b4928" /><Relationship Type="http://schemas.openxmlformats.org/officeDocument/2006/relationships/notesSlide" Target="/ppt/notesSlides/notesSlide2.xml" Id="R5c8109e23a4a4a9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355f639ba42e4f1a" /><Relationship Type="http://schemas.openxmlformats.org/officeDocument/2006/relationships/image" Target="/ppt/media/image3.png" Id="Re5e650b4f62b4bd9" /><Relationship Type="http://schemas.openxmlformats.org/officeDocument/2006/relationships/notesSlide" Target="/ppt/notesSlides/notesSlide3.xml" Id="Rdd99d7d244b3498f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b17f10812b9a4ee0" /><Relationship Type="http://schemas.openxmlformats.org/officeDocument/2006/relationships/image" Target="/ppt/media/image4.png" Id="Ra36ad34683064c05" /><Relationship Type="http://schemas.openxmlformats.org/officeDocument/2006/relationships/notesSlide" Target="/ppt/notesSlides/notesSlide4.xml" Id="R28880eb73472402f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9f11b5664a4430" /><Relationship Type="http://schemas.openxmlformats.org/officeDocument/2006/relationships/image" Target="/ppt/media/image5.png" Id="R86a8d913efd840fc" /><Relationship Type="http://schemas.openxmlformats.org/officeDocument/2006/relationships/notesSlide" Target="/ppt/notesSlides/notesSlide5.xml" Id="R8a6d135b91e14196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7c812f14d1b4732" /><Relationship Type="http://schemas.openxmlformats.org/officeDocument/2006/relationships/image" Target="/ppt/media/image6.png" Id="R9b61788c6e094874" /><Relationship Type="http://schemas.openxmlformats.org/officeDocument/2006/relationships/notesSlide" Target="/ppt/notesSlides/notesSlide6.xml" Id="Rffd655fc62cd4090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e6cc53fb198542ff" /><Relationship Type="http://schemas.openxmlformats.org/officeDocument/2006/relationships/image" Target="/ppt/media/image7.png" Id="R975441d864f14f94" /><Relationship Type="http://schemas.openxmlformats.org/officeDocument/2006/relationships/notesSlide" Target="/ppt/notesSlides/notesSlide7.xml" Id="R400714b6a6224a3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fbf7baae357941fd" /><Relationship Type="http://schemas.openxmlformats.org/officeDocument/2006/relationships/image" Target="/ppt/media/image8.png" Id="Rfb9140a24ee64d93" /><Relationship Type="http://schemas.openxmlformats.org/officeDocument/2006/relationships/notesSlide" Target="/ppt/notesSlides/notesSlide8.xml" Id="R33cbf67337c3418c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3e01f60fd66b453c" /><Relationship Type="http://schemas.openxmlformats.org/officeDocument/2006/relationships/image" Target="/ppt/media/image9.png" Id="R7dd29632c2ef4397" /><Relationship Type="http://schemas.openxmlformats.org/officeDocument/2006/relationships/notesSlide" Target="/ppt/notesSlides/notesSlide9.xml" Id="R7e32489c5f5c4182" /></Relationships>
</file>

<file path=ppt/slides/slide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986E8347-4E41-4533-BEC8-2350CFC5DC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D43A2ED-95C0-4DEF-B148-D0CBD3334F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CD60C2C-516D-4B2A-BD97-69FD35BD8C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6EB04C5-34C6-44CA-8189-E2B41AC29B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DA8F4D7B-1ECB-42DA-A5C4-6EF5F81BA4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F0CC47B-691C-4F13-863E-F18648FDCB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A7914EB-C604-423E-B4B4-109417670F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3300401-7176-4234-AA7A-167F157988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AA0844C-0BB7-48A7-AA90-4D008906EF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F795A9E2-0E48-4A50-9ED5-FD441B8298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0AB9594-CAEF-48B7-B028-8473535FD0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90731BE0-97EC-4D1F-AC18-0EBBB94453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5CB068CC-C4BB-4C16-A861-E94846CBED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6567F051-43F4-423C-9163-FE9B61B16C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11C9ED3-FB09-4791-B0E0-985076F56A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4013969B-55E3-463B-8E54-57EECB8236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34A1435-1759-4F9C-AA78-84ADB3AB6D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F8E75348-7444-4A27-8ED9-5769D320E5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A0A54267-A159-4C95-8E28-38B19EB54B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69E7A986-979D-4C91-A284-93FD91D559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ca6a368dc3e4922"/>
          <a:stretch xmlns:a="http://schemas.openxmlformats.org/drawingml/2006/main"/>
        </p:blipFill>
        <p:spPr>
          <a:xfrm xmlns:a="http://schemas.openxmlformats.org/drawingml/2006/main">
            <a:off x="5191125" y="495300"/>
            <a:ext cx="1809750" cy="180975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C152BE19-560A-4233-83AF-DF85B227AD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809750" y="2476500"/>
            <a:ext cx="85725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40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40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D2534DBF-E9E5-4A5B-8D07-7CC9DCAB14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38375" y="3086100"/>
            <a:ext cx="7715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2625" b="1">
                <a:solidFill>
                  <a:srgbClr val="00C8FF"/>
                </a:solidFill>
                <a:latin typeface="Aptos Display"/>
                <a:ea typeface="Aptos Display"/>
                <a:cs typeface="Aptos Display"/>
              </a:defRPr>
            </a:pPr>
            <a:r>
              <a:rPr sz="2625" b="1">
                <a:solidFill>
                  <a:srgbClr val="00C8FF"/>
                </a:solidFill>
                <a:latin typeface="Aptos Display"/>
                <a:ea typeface="Aptos Display"/>
                <a:cs typeface="Aptos Display"/>
              </a:rPr>
              <a:t>AI MOBILE DEFENSE SHIELD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6435D681-D0D0-4651-A088-5283472BD3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67000" y="3733800"/>
            <a:ext cx="68580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6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Stops exposure before secrets are revealed.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EBCE170C-B759-4609-A2F2-AC47DAD66A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4381500"/>
            <a:ext cx="29527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326"/>
          </a:solidFill>
          <a:ln xmlns:a="http://schemas.openxmlformats.org/drawingml/2006/main" w="9525">
            <a:solidFill>
              <a:srgbClr val="1677FF"/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8F36EFC3-75A8-467B-8D48-CFDFB4A174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19625" y="4457700"/>
            <a:ext cx="29527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900" b="1">
                <a:solidFill>
                  <a:srgbClr val="1677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677FF"/>
                </a:solidFill>
                <a:latin typeface="Aptos"/>
                <a:ea typeface="Aptos"/>
                <a:cs typeface="Aptos"/>
              </a:rPr>
              <a:t>Investor / Partner Pitch Deck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58D28CD8-E6C5-4B18-BF30-FD50B09C12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38500" y="5143500"/>
            <a:ext cx="5715000" cy="19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901D71D8-67CD-4B69-A63A-45C019E235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86000" y="5429250"/>
            <a:ext cx="76200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350" b="0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F5FBFF"/>
                </a:solidFill>
                <a:latin typeface="Aptos"/>
                <a:ea typeface="Aptos"/>
                <a:cs typeface="Aptos"/>
              </a:rPr>
              <a:t>AI-native. Privacy-first. Deception-capable. Built for advanced mobile risk.</a:t>
            </a:r>
          </a:p>
        </p:txBody>
      </p:sp>
    </p:spTree>
    <p:extLst>
      <p:ext uri="{BB962C8B-B14F-4D97-AF65-F5344CB8AC3E}">
        <p14:creationId xmlns:p14="http://schemas.microsoft.com/office/powerpoint/2010/main" val="1731811655"/>
      </p:ext>
    </p:extLst>
  </p:cSld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7249CF7D-6228-45F1-B353-8F5B850609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9D4CE70-C025-4B65-AEA6-3566445BBB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3A95E354-43ED-4424-B68F-8A4719A310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9E578F73-90D8-4C8C-B55C-B7BCCF7EE7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585FD14-4E3C-41C6-837B-650A0948D3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E3BF283-F49D-4D2C-8F54-81D48F2ECE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5AE86AA1-7E11-48EE-8A52-E973EED0587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61F1CF6C-DC87-447B-9D01-199A8A3A0C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D1EB53E7-4524-4831-ABBC-6827263E09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C20763BA-D53E-4D81-8003-FC1B155CCD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A9027B8A-2FC3-42B0-8C8C-4B88EF3952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FD0AE480-152B-4237-8019-B13082F3C8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A6E60302-A4DC-4FCB-B40D-611C315E59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4774231D-3BEF-4A60-9770-0AE5E22B6E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3B77CDEF-4117-4528-A1DF-43A68304E0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9D4F5245-3978-4CD1-A19B-D239049FD4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8BE3184E-CA16-4624-BC78-6A70AF758C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1B7F0759-260E-471A-A426-02FA220697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F4648F1A-382D-466F-8214-F9C12810DC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D8781A04-2AC8-4376-8031-3CC63448CB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fc9ada9ef674ca4"/>
          <a:stretch xmlns:a="http://schemas.openxmlformats.org/drawingml/2006/main"/>
        </p:blipFill>
        <p:spPr>
          <a:xfrm xmlns:a="http://schemas.openxmlformats.org/drawingml/2006/main">
            <a:off x="762000" y="666750"/>
            <a:ext cx="1809750" cy="180975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A1E30678-F94E-4D3E-877A-4C9A3BB560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52750" y="876300"/>
            <a:ext cx="7429500" cy="571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4125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4125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A8C67B5-C846-4AE8-A2ED-17B65F2044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71800" y="1638300"/>
            <a:ext cx="7239000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8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8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Partner with us to build the first AI-native mobile defense layer for secret exposure.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39F4B443-1109-46BC-B02F-613C01D656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143250"/>
            <a:ext cx="31432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BF0E11BD-81BF-43D7-94CC-CA280796A4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143250"/>
            <a:ext cx="3143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45CE9024-FCFA-4B0C-A12C-C853A6FC11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3333750"/>
            <a:ext cx="2762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ASK 01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48D404FA-99F5-4843-8901-3EFCC2B42F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3581400"/>
            <a:ext cx="2762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Strategic pilots</a:t>
            </a:r>
          </a:p>
        </p:txBody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1D7D30A0-5B17-4244-8D3F-7483C09394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4133850"/>
            <a:ext cx="2762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High-risk executives, legal teams, journalists, finance, crypto and enterprise fleets.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6235EFF0-83B3-49DB-8675-832F2001C5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14850" y="3143250"/>
            <a:ext cx="31432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10B0617E-C23A-40D4-8D0B-2B4DD9860D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14850" y="3143250"/>
            <a:ext cx="3143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AB0DB3E8-6BD3-4542-9825-48EC69368D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3333750"/>
            <a:ext cx="2762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ASK 02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7446252D-86BD-48C8-A5A6-5DE8468E19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3581400"/>
            <a:ext cx="2762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Security R&amp;D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1EB8F131-C8E6-4425-B7EE-035A4A8027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05350" y="4133850"/>
            <a:ext cx="2762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AI decision models, spyware-resistance posture, deception vault, forensic snapshot.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4B532A71-977E-4580-8894-01743D2CA7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53400" y="3143250"/>
            <a:ext cx="3143250" cy="15811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89A86517-91B4-4C1D-B578-2171EE763C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53400" y="3143250"/>
            <a:ext cx="3143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06BF0089-33F9-4D4F-A644-FA99E17DB1E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43900" y="3333750"/>
            <a:ext cx="2762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1677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1677FF"/>
                </a:solidFill>
                <a:latin typeface="Aptos"/>
                <a:ea typeface="Aptos"/>
                <a:cs typeface="Aptos"/>
              </a:rPr>
              <a:t>ASK 03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EE612965-657E-45A6-BDF9-E72143CE0D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43900" y="3581400"/>
            <a:ext cx="2762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Platform access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5AF98380-E8FC-4929-A0DD-23E42447009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43900" y="4133850"/>
            <a:ext cx="2762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Legal permission path, OEM/security partnerships, distribution and compliance support.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1D8F8C69-D904-4EE6-9F7B-ACD6A6FAA6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24100" y="5562600"/>
            <a:ext cx="75438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326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9E393063-E9AD-4EF7-A8CE-B03DBCBE4C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590800" y="5753100"/>
            <a:ext cx="70104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THEMIS HORIZON: see the unseen, stop the unstoppable, protect what matters.</a:t>
            </a:r>
          </a:p>
        </p:txBody>
      </p:sp>
    </p:spTree>
    <p:extLst>
      <p:ext uri="{BB962C8B-B14F-4D97-AF65-F5344CB8AC3E}">
        <p14:creationId xmlns:p14="http://schemas.microsoft.com/office/powerpoint/2010/main" val="1379795121"/>
      </p:ext>
    </p:extLst>
  </p:cSld>
</p:sld>
</file>

<file path=ppt/slides/slide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A82E88E6-93B1-476F-8501-1A7B1DF8045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938EB543-CDFF-49D0-BC5E-2262A83B4D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2DA21DF-2BD1-461A-8E77-DE6134229A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C118FF2-47A6-47AC-A48B-9DCA6BC8F1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34BFDEF1-2EAF-484C-83EF-116EBB2433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DEEC3C0-854C-4C64-B2D3-E987307D9A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B33AAEEA-1EE3-4A48-986B-30EFCA4F7F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15389412-A44B-4AA6-966C-2A8D1C8D96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F7CD640C-5B99-4A43-906E-3B5D6EF532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9316974-8708-428A-AE6F-4A96682C9F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5BB05065-8341-4596-B596-70559C03197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A1A15AC0-0F86-4207-BC24-D9B54FEA8A9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671C6A52-AE96-46DF-AE5D-7A3FFC706F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C75447AC-4656-4D4E-8146-80E01F0255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7CDD4EE9-3494-46AF-844C-A10B3F39781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1D9A91A0-F094-47B6-AC85-70E6B85080B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0FD1A274-CA45-42B4-A194-B9B7A6BF89A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600454FF-1D04-4FE5-8A90-8ADF4B1BCA9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6B8A490B-D780-4E7B-B8D1-870714E8295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E5BCC235-5B49-404D-8695-9C319EB2B2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a73775f156b4928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A410F64-8127-40A5-B04F-5F8FD75F7D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33F1224A-2114-4467-BAEA-0042D489E6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87F5091F-66B2-4615-B56D-EE1FFAF053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MARKET PROBLEM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A93E60FE-F215-4F60-8792-8C0566FF89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1257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Mobile attacks no longer wait for malware signatures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E178CD11-2D89-4E72-8628-2FE94FE570F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60985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The threat has moved from files to moments: links, networks, permissions, coercion, and secret reveal.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15576E6-2CA0-4B8B-9E27-22DCEB146D8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952750"/>
            <a:ext cx="2381250" cy="1905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AA80F8E0-C41A-4838-AC2B-CC81919B6B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952750"/>
            <a:ext cx="2381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A5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F4D52EE2-4FC6-4D66-9EFD-F4CB5CAC07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143250"/>
            <a:ext cx="2000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FF4A55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4A5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3353D655-AD66-4EAB-8783-25DE9DA1DB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390900"/>
            <a:ext cx="2000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Zero-click risk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5B37A12E-4EB1-424A-B35F-DF2394804C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943350"/>
            <a:ext cx="2000250" cy="800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The user may not click anything, yet sensitive data can still become exposed.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7C49E65E-C8F2-4D04-9C66-712DD2B154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52800" y="2952750"/>
            <a:ext cx="2381250" cy="1905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4B80C228-6CDE-41E3-B76D-CC965DEE00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52800" y="2952750"/>
            <a:ext cx="2381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B02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39312247-CFB8-481D-B1DC-5CD6E4CD0A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43300" y="3143250"/>
            <a:ext cx="2000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FFB020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B020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2BEA5529-14FB-437A-97F3-E20C09A360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43300" y="3390900"/>
            <a:ext cx="2000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Spyware-class targeting</a:t>
            </a:r>
          </a:p>
        </p:txBody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98C19900-3CAF-4D2E-9E9F-187462A0A0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43300" y="3943350"/>
            <a:ext cx="2000250" cy="800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Advanced actors seek contacts, codes, locations, files, screenshots, and tokens.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3C486DC8-F388-425B-B6BA-747E3A6CFE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9800" y="2952750"/>
            <a:ext cx="2381250" cy="1905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10DE98A7-039A-455C-AA22-A89B1E2720E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19800" y="2952750"/>
            <a:ext cx="2381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05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6BE65B52-77B4-4BC9-BB81-5E1F4CA3C6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10300" y="3143250"/>
            <a:ext cx="2000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805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8058FF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16512B40-3AE4-4958-9A9A-D85E15F9E3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10300" y="3390900"/>
            <a:ext cx="2000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AI-assisted surveillance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CB017242-6802-4E4F-AFED-E44788274D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210300" y="3943350"/>
            <a:ext cx="2000250" cy="800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Targeting pressure is becoming automated, contextual, and faster than manual response.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D5483002-732A-41BA-BC2F-34D0E1482B2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2952750"/>
            <a:ext cx="2381250" cy="1905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95C6F4F0-4F1B-4824-B4C0-AF9D7B6EE6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686800" y="2952750"/>
            <a:ext cx="238125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AEA5D59C-4D17-42D1-A7B5-A9B9E55D7E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77300" y="3143250"/>
            <a:ext cx="200025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995FADA8-1E75-4B98-B1BB-B9C6CE1AA9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77300" y="3390900"/>
            <a:ext cx="200025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Secret exposure gap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6B3724E2-4B7D-4FAC-A7AF-D108ABCA92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877300" y="3943350"/>
            <a:ext cx="2000250" cy="800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Most tools protect devices. Few control how secrets behave at reveal time.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CED944AC-403F-4269-9CB7-049CB34222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19450" y="5381625"/>
            <a:ext cx="5715000" cy="342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8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8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THEMIS owns the pre-exposure layer.</a:t>
            </a:r>
          </a:p>
        </p:txBody>
      </p:sp>
    </p:spTree>
    <p:extLst>
      <p:ext uri="{BB962C8B-B14F-4D97-AF65-F5344CB8AC3E}">
        <p14:creationId xmlns:p14="http://schemas.microsoft.com/office/powerpoint/2010/main" val="24153422"/>
      </p:ext>
    </p:extLst>
  </p:cSld>
</p:sld>
</file>

<file path=ppt/slides/slide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2C05FFC0-1BCB-4513-9969-093362C502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53961A0-DB75-4F13-A634-08E2610229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0297E6C-456B-498F-B637-EA9BA42567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05EE2AE-3CDE-4306-83A1-C3055589FE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8973002-7463-43DB-ADA1-59F4DDA0EF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C952673-9DDE-4C4C-A0AE-2CB27BE27C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B6A44F9B-014B-4612-A4A6-80E0A821A5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2A36ECA-757C-47AA-8F5D-D8C65BCA5D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EA4E8BC1-C4AB-4885-8ADF-68E2CAE3F8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4385464F-6808-42C6-935E-65846872B3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CA25906E-B983-489E-8A14-F3C9BCC969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6945D522-7FE7-4EEE-B02D-C20FA7B12C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62003062-B3B9-4409-9958-9CDEDFD180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292C3477-4C77-42FC-9BC1-EA48BF54CD4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21CD3BD8-3C33-4D38-9CED-93C8D8DBCD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AB998861-099E-459D-A700-C4732AB051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5AC44E50-CD89-46A8-9467-81FE534562F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F70BC9A-1599-41AA-8DD5-A8A03D98E5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893429FD-1B74-4371-A4B4-05A093A333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8B6870D8-F2D1-47D8-B467-3723A0DE3C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5e650b4f62b4bd9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9F5E0F39-D55E-4C8D-B49E-20E9934E151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8FFB50B2-9113-4FC0-B0FB-EE959BE273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9DE18F11-2658-4D55-9D2B-779CB13475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CORE THESIS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A9606DA0-D0BF-4FBA-BE41-79AA73D5F5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1257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AI replaces static virus databases with live defense decisions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5F009EE6-64A0-474B-B7E0-9E9E8275FD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60985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THEMIS does not only scan. It observes context, reasons, decides, protects, and proves.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24AF492-D22F-4E0D-A97D-EE33FB5F21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00100" y="3257550"/>
            <a:ext cx="1809750" cy="1428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3274EAAA-DE2D-4C44-B3E0-26A8F163A2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34290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62B4A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0B62633F-7A33-4E3D-9314-0BF642702C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3543300"/>
            <a:ext cx="457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1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13A39CE6-63C8-4660-BF3B-1F2E28F5C9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543050" y="3429000"/>
            <a:ext cx="857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OBSERVE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5D7C1D7C-431C-4BAE-93AB-6A69FCEBE7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0600" y="4000500"/>
            <a:ext cx="14287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Network, permissions, vault, links, device posture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DD4E7AE1-E781-44E2-82D9-5F7F5B2823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667000" y="392430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DDDCF86C-C36C-4354-928B-6ACDBAE0CA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48000" y="384810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325EC130-8430-4F44-9E3E-FCE4AD4591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67050" y="3257550"/>
            <a:ext cx="1809750" cy="1428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2ACB5AB4-E4F8-4CEC-B3AC-1BB765F2D0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38500" y="34290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62B4A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B4B80730-6F6C-47C0-8E1E-F9DE966EA1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38500" y="3543300"/>
            <a:ext cx="457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2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6F863B49-5C4C-4B78-BA6F-313C6E1B6E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10000" y="3429000"/>
            <a:ext cx="857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REASON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F5CD125C-1039-4678-BEC0-EAB02F0D19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57550" y="4000500"/>
            <a:ext cx="14287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Risk score, reason codes, intent confidence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3409165A-652A-4A8C-A6B2-6F0B9A910C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933950" y="392430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2B1C5C7F-DDF3-47D0-B855-825AAA8E48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14950" y="384810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D341036F-C6D0-4E3C-80AE-F6BB18F3A9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0" y="3257550"/>
            <a:ext cx="1809750" cy="1428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B681ACE1-D624-48DC-B8AE-2292193231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34290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62B4A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36A6B561-3E95-4087-AF30-6079FBFE6F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3543300"/>
            <a:ext cx="457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3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A757BA9A-8B87-4F77-95EA-C602339EB9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076950" y="3429000"/>
            <a:ext cx="857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DECIDE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55F67789-950F-4F3A-B8B8-DF0F9E47AEC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0" y="4000500"/>
            <a:ext cx="14287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Allow, mask, read-only, decoy, lockdown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CD32EFD5-D08C-4E8D-A593-720A62BA8C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00900" y="392430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C24CF3F8-ABF5-4D3A-A776-E65B2031EE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81900" y="384810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D120AD25-A25C-40CD-9AD9-1FB24AB594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00950" y="3257550"/>
            <a:ext cx="1809750" cy="1428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EDAB9D0B-A67F-4B73-A052-54F0E17B78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72400" y="34290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62B4A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1FD6EA68-3505-4863-9113-44CEADCC42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72400" y="3543300"/>
            <a:ext cx="457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4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37CC0F3C-E6AF-423B-A0E9-A63B58FD7F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43900" y="3429000"/>
            <a:ext cx="857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PROTECT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51563AB8-0C97-4F5A-AFD2-F5B97DA79D8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91450" y="4000500"/>
            <a:ext cx="14287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Block export, hide vault, isolate sensitive views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CE0704D3-EB6B-4825-BCBA-3615A0C717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67850" y="392430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6A3A1BB7-7C52-4008-A25D-46CA9C4474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848850" y="384810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DD611A61-001A-4606-BBFE-7737029C33F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867900" y="3257550"/>
            <a:ext cx="1809750" cy="1428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7F0FDD40-94D7-4E7C-AAC8-D2DDD472FB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39350" y="3429000"/>
            <a:ext cx="457200" cy="4572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62B4A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6ABDD3AB-2790-4B55-896A-65FBBF0D55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39350" y="3543300"/>
            <a:ext cx="4572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5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F790CE64-738F-4280-9A83-926CF1F161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10850" y="3429000"/>
            <a:ext cx="8572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PROVE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5034E3F5-2845-4020-8BC8-1E6A91C038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58400" y="4000500"/>
            <a:ext cx="142875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Content-free timeline and forensic snapshot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7CC2DDE9-7AC9-445F-B2D2-7B4FC849B9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76500" y="5314950"/>
            <a:ext cx="723900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326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BF1BB38F-F1F8-45C4-9F91-D024A818D2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476500" y="5391150"/>
            <a:ext cx="72390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90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Signature-first security reacts after suspicion. THEMIS changes the secret behavior before exposure.</a:t>
            </a:r>
          </a:p>
        </p:txBody>
      </p:sp>
    </p:spTree>
    <p:extLst>
      <p:ext uri="{BB962C8B-B14F-4D97-AF65-F5344CB8AC3E}">
        <p14:creationId xmlns:p14="http://schemas.microsoft.com/office/powerpoint/2010/main" val="139999452"/>
      </p:ext>
    </p:extLst>
  </p:cSld>
</p:sld>
</file>

<file path=ppt/slides/slide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F9F6CB1B-FEC6-4823-A11D-D69CB849BA1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08C4DEE-CEA3-4F30-AF27-F36180C570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0CF71B8-4170-4A16-B1A7-A1F0024A7B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C2780EA-AB54-4A17-AF2B-43FA39041E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FC49FD6-DEEB-4B1F-B7BF-9199A478A3B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18D5025-784E-4F01-8224-0A5B6D5F0C1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D14D826E-8D60-4D9B-9DED-AA15328C5E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C99AFCCD-5248-467D-B20F-6C80CC75A2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74D5691C-EB70-403A-A031-038A5C66C2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6CDA5D2-0C6C-4291-9882-C2830D3313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136430A1-23CF-45ED-8E99-06F504A10A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1416354-6FCE-4474-AE30-CA10340F17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B9C755B0-F6BE-48FD-B439-CE79824EBD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DD55CD33-07D1-4589-A3AF-E4653FC551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FA335D06-83E0-462F-BBC2-F90E732939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BB146FBE-87A9-4FFE-927C-E2FD357047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D2242C32-8D00-476A-8903-8E1B126BC5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782D7F5E-63AA-49A3-9797-B09242AA15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25D462D5-0533-4CE2-8672-B466D9DBC7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B359DF46-3FD6-4006-978C-95D19BFA87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36ad34683064c05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3FACB449-D6E8-40BF-962D-C1489FA2F7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7B3DAD53-D818-4E1D-900A-614BE1A3D3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7DB2394F-A281-4166-8717-DCE9AB1B69C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SERVICE SYSTEM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89602AB9-3C6B-40AE-8031-4E04518245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781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4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34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Six AI services define a new category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FA8F2CDC-0BCC-4B38-B5B0-2B7D196C44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13360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AI Sovereign Mobile Defense: context-first, secret-aware, explainable, and deception-capable.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D871C5E9-4EF4-4C2E-8679-B02DB933E6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914650"/>
            <a:ext cx="3238500" cy="1295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F29685A1-F3FA-47AA-8B88-9FE52A85C3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2914650"/>
            <a:ext cx="32385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5C8FB3F8-B41B-4BEB-B985-4CD27D316A4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105150"/>
            <a:ext cx="2857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8AD1B965-00E8-4DD1-8FB1-284DC513BBA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352800"/>
            <a:ext cx="285750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Reality AI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4770E013-E082-439A-A478-03E81D50FDC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905250"/>
            <a:ext cx="2857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Live model of device, network, vault and risky activity.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0998938D-5C5E-467A-AFB9-A50B0B22E30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00550" y="2914650"/>
            <a:ext cx="3238500" cy="1295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1896EFF6-60D2-4F8F-B28F-0AFE9D659B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00550" y="2914650"/>
            <a:ext cx="32385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D4457773-89EF-44C8-8CE0-A96EC4DA7C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3105150"/>
            <a:ext cx="2857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2727FD18-FE42-4CE0-888C-60127A2E2D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3352800"/>
            <a:ext cx="285750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Secret Decision AI</a:t>
            </a:r>
          </a:p>
        </p:txBody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3FBEB7D3-2BAA-4198-83FD-A44DDF018F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3905250"/>
            <a:ext cx="2857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Chooses secure view, mask, read-only, decoy, or lockdown.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7D2BAAF1-5D50-495A-932F-59579DEC10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2914650"/>
            <a:ext cx="3238500" cy="1295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C42EF09F-7693-4383-B0D6-17A3D27FCB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2914650"/>
            <a:ext cx="32385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EAA05E86-CC16-47D3-967F-9508D22554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3105150"/>
            <a:ext cx="2857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1677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1677FF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CD9E69C0-D8C1-4862-8E80-9199654CFC2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3352800"/>
            <a:ext cx="285750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Network Sovereignty AI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782849D4-3C9D-48A7-8850-DBE3617B35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3905250"/>
            <a:ext cx="2857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Scores Wi-Fi, DNS, VPN, redirects and route trust.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7E0531A9-0643-42B5-8A94-5833E763D88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419600"/>
            <a:ext cx="3238500" cy="1295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8026609D-4900-4970-8235-D59AF0BD0E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4419600"/>
            <a:ext cx="32385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B02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20F35A29-101F-4BEA-AC17-94848EB8C4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4610100"/>
            <a:ext cx="2857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FFB020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B020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A46898DA-5BB1-4A8B-9524-0C9B267126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4857750"/>
            <a:ext cx="285750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Permission Risk AI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72582183-C4AC-4DBE-91C5-23EE558092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5410200"/>
            <a:ext cx="2857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Explains permission danger by app, timing and context.</a:t>
            </a:r>
          </a:p>
        </p:txBody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26F8BA29-40CB-435F-850B-940328AA40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00550" y="4419600"/>
            <a:ext cx="3238500" cy="1295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21AA0BF3-B684-49F8-846D-3F068C659D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00550" y="4419600"/>
            <a:ext cx="32385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05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2AA09251-6943-4CA0-82B7-966E94A1B09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4610100"/>
            <a:ext cx="2857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805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8058FF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E128D9BD-2323-45DE-B328-461853F593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4857750"/>
            <a:ext cx="285750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Deception Routing AI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3220B457-A0F4-4866-AA5E-2FFC70D5D7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91050" y="5410200"/>
            <a:ext cx="2857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Feeds attackers synthetic assets while real secrets stay hidden.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92A1CDF8-5845-4927-98B0-59A2E12D16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4419600"/>
            <a:ext cx="3238500" cy="1295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6F63B2DE-0012-4CA1-BDAB-77FD1A1FFB9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4419600"/>
            <a:ext cx="3238500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4A5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49F3ECA8-FC93-403B-8955-517E84B84D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4610100"/>
            <a:ext cx="2857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FF4A55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4A5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A8A8C327-63FC-487E-AE7E-A00BDDF492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4857750"/>
            <a:ext cx="2857500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Forensic Snapshot AI</a:t>
            </a:r>
          </a:p>
        </p:txBody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CA6AA4CF-4A15-45EB-A927-1581360C63D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5410200"/>
            <a:ext cx="2857500" cy="285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Creates evidence without exposing secret values.</a:t>
            </a:r>
          </a:p>
        </p:txBody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1FAACB44-F052-4A30-938C-EC91996427B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76450" y="6115050"/>
            <a:ext cx="8048625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3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3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Flagship module: Secret Access Firewall inside the broader AI Mobile Defense Shield.</a:t>
            </a:r>
          </a:p>
        </p:txBody>
      </p:sp>
    </p:spTree>
    <p:extLst>
      <p:ext uri="{BB962C8B-B14F-4D97-AF65-F5344CB8AC3E}">
        <p14:creationId xmlns:p14="http://schemas.microsoft.com/office/powerpoint/2010/main" val="423312927"/>
      </p:ext>
    </p:extLst>
  </p:cSld>
</p:sld>
</file>

<file path=ppt/slides/slide5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498429F7-EA3D-471A-86FD-C7598F6920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1F3B49F0-D52C-4281-8B3E-702D4393FDF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9C1AF74-808D-41E2-A451-0CD73AB884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E432B80-80B6-41CF-BBF2-F00CD33713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99B8A8C-466F-413F-BC79-626732761F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F96F6B18-2DF0-4CCA-82DF-D260B3DC02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1D4B0C1B-F508-409C-B7D7-868F4ACC2FE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EF843A19-60A0-4BF3-BC39-E0C81E05D5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934910EC-C2BE-4FEC-B263-6BF36DE999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76DF0892-DBCC-49F7-82ED-A93517335B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D28521D3-F8F9-46F9-B2EA-12CC89BF89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751F0DE-0230-4F53-82AB-7DEF7AB594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7F73775-51A1-4713-A94E-CA12DB7096D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0435CDF5-D1A7-4A0C-AE08-27EADA62F4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49CBAFA9-3884-4498-AA6C-F54E5D7C6D0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0C85A599-8553-4B6D-AAD4-E8882032FF7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CECDAD8C-2350-450A-A156-5F3ECCE28C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B0E8DB69-16A6-4F5B-ADF6-536E5E7EBE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37E3AC03-AD3E-4084-B0AA-01E3538AFB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FB6B3C2F-0843-4129-9D95-74009F6FA3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86a8d913efd840fc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3193E1C-31C7-47EC-8B44-DC169E3F15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BBF5B09F-EB68-43E0-B5C5-0DE55DB814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2FA887A-0ACC-4902-8F2D-E2F03FC71F6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PRODUCT JOURNEY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B306AC8B-841A-4CE5-8BEF-AF1735D37D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1257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 application feels like a live defense console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9BBDD730-32BB-4E1B-ABDD-7CDB90378A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60985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Each screen answers: is this moment safe, what changed, and what should happen next?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86104CF8-A450-42F3-8719-198F7A01C3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2971800"/>
            <a:ext cx="1524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50A12"/>
          </a:solidFill>
          <a:ln xmlns:a="http://schemas.openxmlformats.org/drawingml/2006/main" w="19050">
            <a:solidFill>
              <a:srgbClr val="566B80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AF90261C-00AC-41C6-AA7B-16B1438B95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8200" y="3124200"/>
            <a:ext cx="1295400" cy="1981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B2D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2E443D37-FE5C-4219-83CF-D0B20296A82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43000" y="3133725"/>
            <a:ext cx="685800" cy="95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1040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C9F4E01A-13C3-49E1-8281-396CFFF147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3295650"/>
            <a:ext cx="57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9:41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D5F2FE1C-1EB0-4FD0-AF2D-0DAEDBB3F4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3600450"/>
            <a:ext cx="10668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ONBOARD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FA6A5B42-F560-4CF1-AE95-47B37400D7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971925"/>
            <a:ext cx="914400" cy="914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5203B"/>
          </a:solidFill>
          <a:ln xmlns:a="http://schemas.openxmlformats.org/drawingml/2006/main" w="19050">
            <a:solidFill>
              <a:srgbClr val="1677FF"/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E546A55D-4681-420E-B43B-0B98E00B9C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086350"/>
            <a:ext cx="10668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Consent + permissions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2CFA2FD4-0F7D-4F8E-AFB1-1E0404004B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57531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50D3DD93-B5B4-4BA1-B69D-AE20B938AFF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60198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C271E9A8-D926-46E9-9389-8110099B5A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62865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25461CA0-BF35-4F59-8744-3168CE8C79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" y="65532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7377CF60-778A-4379-8675-C839B59FD04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40576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6339A001-9D1A-4405-BC50-8B3FACE3F4A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62250" y="39814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12F59EAD-68BF-4E40-A33B-C298F67DFC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5524500"/>
            <a:ext cx="16192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1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1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Consent + permissions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429F4FEB-1174-45CC-B64E-3A0F79154BA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71800" y="2971800"/>
            <a:ext cx="1524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50A12"/>
          </a:solidFill>
          <a:ln xmlns:a="http://schemas.openxmlformats.org/drawingml/2006/main" w="19050">
            <a:solidFill>
              <a:srgbClr val="566B80"/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BF16E7E7-8CA4-44CB-B314-7CF8EA4A5B0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086100" y="3124200"/>
            <a:ext cx="1295400" cy="1981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B2D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AB569171-D9D0-4300-A1B1-8AFD0E55BB0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390900" y="3133725"/>
            <a:ext cx="685800" cy="95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1040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F4A6D1B9-6D7C-40AE-B12D-DD716EF4FF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00400" y="3295650"/>
            <a:ext cx="57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9:41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071324B9-EA62-4962-8A2B-988E199E1A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00400" y="3600450"/>
            <a:ext cx="10668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REALITY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4A6F87DE-B5DE-4F37-9717-A20526DBBB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76600" y="3971925"/>
            <a:ext cx="914400" cy="914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5203B"/>
          </a:solidFill>
          <a:ln xmlns:a="http://schemas.openxmlformats.org/drawingml/2006/main" w="19050">
            <a:solidFill>
              <a:srgbClr val="32E879"/>
            </a:solidFill>
            <a:prstDash val="solid"/>
          </a:ln>
        </p:spPr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3ED980B0-0FC3-496B-A6B4-7BFEBE3F65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00400" y="5086350"/>
            <a:ext cx="10668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Safe / caution / exposed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91DEAE74-D1EF-4915-B6E1-777A38B756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57550" y="57531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DB4ED9FB-9505-4468-85EF-1CCC27BADE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57550" y="60198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D1D754E6-B26E-4AAC-9429-19163BE9DF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57550" y="62865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447F8083-ABF7-47DD-B16B-569B17A8F3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57550" y="65532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7357F730-BAE7-4225-9657-5110767ED9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9150" y="40576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10B7E9BF-1EFC-43B9-8EFF-5945A7C3BB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10150" y="39814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1CB532F6-AE16-4D32-B6D9-C5F22B7FB0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933700" y="5524500"/>
            <a:ext cx="16192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1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1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Safe / caution / exposed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0A0828B4-BD79-4901-97EA-03DD905EEE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219700" y="2971800"/>
            <a:ext cx="1524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50A12"/>
          </a:solidFill>
          <a:ln xmlns:a="http://schemas.openxmlformats.org/drawingml/2006/main" w="19050">
            <a:solidFill>
              <a:srgbClr val="566B80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A985E5A6-3298-48DF-BF3E-F92673157E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334000" y="3124200"/>
            <a:ext cx="1295400" cy="1981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B2D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70D0245F-6677-499E-AE87-20EF1098BA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638800" y="3133725"/>
            <a:ext cx="685800" cy="95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1040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64F3C137-2891-4F95-A2B1-63D6561DDF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48300" y="3295650"/>
            <a:ext cx="57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9:41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164D6AF6-B866-448B-B64D-2E878530B37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48300" y="3600450"/>
            <a:ext cx="10668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DECIDE</a:t>
            </a:r>
          </a:p>
        </p:txBody>
      </p:sp>
      <p:sp>
        <p:nvSpPr>
          <p:cNvPr id="60" name="">
            <a:extLst xmlns:a="http://schemas.openxmlformats.org/drawingml/2006/main">
              <a:ext uri="{FF2B5EF4-FFF2-40B4-BE49-F238E27FC236}">
                <a16:creationId xmlns:a16="http://schemas.microsoft.com/office/drawing/2014/main" id="{E10593C4-0EED-4FDF-810A-4DB02D1FDE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0" y="3971925"/>
            <a:ext cx="914400" cy="914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5203B"/>
          </a:solidFill>
          <a:ln xmlns:a="http://schemas.openxmlformats.org/drawingml/2006/main" w="19050">
            <a:solidFill>
              <a:srgbClr val="00C8FF"/>
            </a:solidFill>
            <a:prstDash val="solid"/>
          </a:ln>
        </p:spPr>
      </p:sp>
      <p:sp>
        <p:nvSpPr>
          <p:cNvPr id="61" name="">
            <a:extLst xmlns:a="http://schemas.openxmlformats.org/drawingml/2006/main">
              <a:ext uri="{FF2B5EF4-FFF2-40B4-BE49-F238E27FC236}">
                <a16:creationId xmlns:a16="http://schemas.microsoft.com/office/drawing/2014/main" id="{07E47170-7410-4CCD-BB97-07121FC1E7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448300" y="5086350"/>
            <a:ext cx="10668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Reveal policy</a:t>
            </a:r>
          </a:p>
        </p:txBody>
      </p:sp>
      <p:sp>
        <p:nvSpPr>
          <p:cNvPr id="62" name="">
            <a:extLst xmlns:a="http://schemas.openxmlformats.org/drawingml/2006/main">
              <a:ext uri="{FF2B5EF4-FFF2-40B4-BE49-F238E27FC236}">
                <a16:creationId xmlns:a16="http://schemas.microsoft.com/office/drawing/2014/main" id="{DE2951F3-6885-40EE-BF32-650716FBDC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57531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 xmlns:a="http://schemas.openxmlformats.org/drawingml/2006/main">
              <a:ext uri="{FF2B5EF4-FFF2-40B4-BE49-F238E27FC236}">
                <a16:creationId xmlns:a16="http://schemas.microsoft.com/office/drawing/2014/main" id="{64A8830C-BA4A-4C81-B3DB-7DF34547ED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60198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4" name="">
            <a:extLst xmlns:a="http://schemas.openxmlformats.org/drawingml/2006/main">
              <a:ext uri="{FF2B5EF4-FFF2-40B4-BE49-F238E27FC236}">
                <a16:creationId xmlns:a16="http://schemas.microsoft.com/office/drawing/2014/main" id="{90760205-ED99-4237-A23E-9F62C4A735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62865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5" name="">
            <a:extLst xmlns:a="http://schemas.openxmlformats.org/drawingml/2006/main">
              <a:ext uri="{FF2B5EF4-FFF2-40B4-BE49-F238E27FC236}">
                <a16:creationId xmlns:a16="http://schemas.microsoft.com/office/drawing/2014/main" id="{063E145B-24E2-4BC8-8DBF-8364E857AF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05450" y="65532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6" name="">
            <a:extLst xmlns:a="http://schemas.openxmlformats.org/drawingml/2006/main">
              <a:ext uri="{FF2B5EF4-FFF2-40B4-BE49-F238E27FC236}">
                <a16:creationId xmlns:a16="http://schemas.microsoft.com/office/drawing/2014/main" id="{B89510C0-B1C8-488F-A196-558C43BB3E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77050" y="40576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7" name="">
            <a:extLst xmlns:a="http://schemas.openxmlformats.org/drawingml/2006/main">
              <a:ext uri="{FF2B5EF4-FFF2-40B4-BE49-F238E27FC236}">
                <a16:creationId xmlns:a16="http://schemas.microsoft.com/office/drawing/2014/main" id="{6992781A-04D9-417C-BA29-FD87405E0B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58050" y="39814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8" name="">
            <a:extLst xmlns:a="http://schemas.openxmlformats.org/drawingml/2006/main">
              <a:ext uri="{FF2B5EF4-FFF2-40B4-BE49-F238E27FC236}">
                <a16:creationId xmlns:a16="http://schemas.microsoft.com/office/drawing/2014/main" id="{F8208E07-EEFB-4A7D-9661-EE0320C476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181600" y="5524500"/>
            <a:ext cx="16192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1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1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Reveal policy</a:t>
            </a:r>
          </a:p>
        </p:txBody>
      </p:sp>
      <p:sp>
        <p:nvSpPr>
          <p:cNvPr id="69" name="">
            <a:extLst xmlns:a="http://schemas.openxmlformats.org/drawingml/2006/main">
              <a:ext uri="{FF2B5EF4-FFF2-40B4-BE49-F238E27FC236}">
                <a16:creationId xmlns:a16="http://schemas.microsoft.com/office/drawing/2014/main" id="{AF27DADA-FCA5-4ED6-BA52-3D747BE98A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67600" y="2971800"/>
            <a:ext cx="1524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50A12"/>
          </a:solidFill>
          <a:ln xmlns:a="http://schemas.openxmlformats.org/drawingml/2006/main" w="19050">
            <a:solidFill>
              <a:srgbClr val="566B80"/>
            </a:solidFill>
            <a:prstDash val="solid"/>
          </a:ln>
        </p:spPr>
      </p:sp>
      <p:sp>
        <p:nvSpPr>
          <p:cNvPr id="70" name="">
            <a:extLst xmlns:a="http://schemas.openxmlformats.org/drawingml/2006/main">
              <a:ext uri="{FF2B5EF4-FFF2-40B4-BE49-F238E27FC236}">
                <a16:creationId xmlns:a16="http://schemas.microsoft.com/office/drawing/2014/main" id="{88DCB3A9-1317-4FF0-806A-1A92309AC9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81900" y="3124200"/>
            <a:ext cx="1295400" cy="1981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B2D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71" name="">
            <a:extLst xmlns:a="http://schemas.openxmlformats.org/drawingml/2006/main">
              <a:ext uri="{FF2B5EF4-FFF2-40B4-BE49-F238E27FC236}">
                <a16:creationId xmlns:a16="http://schemas.microsoft.com/office/drawing/2014/main" id="{66A5E3DB-E1F4-4DF4-8FA6-2691D83DF7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86700" y="3133725"/>
            <a:ext cx="685800" cy="95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1040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2" name="">
            <a:extLst xmlns:a="http://schemas.openxmlformats.org/drawingml/2006/main">
              <a:ext uri="{FF2B5EF4-FFF2-40B4-BE49-F238E27FC236}">
                <a16:creationId xmlns:a16="http://schemas.microsoft.com/office/drawing/2014/main" id="{60FD1CBD-5E65-41C0-9F83-2E5C19C0C8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96200" y="3295650"/>
            <a:ext cx="57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9:41</a:t>
            </a:r>
          </a:p>
        </p:txBody>
      </p:sp>
      <p:sp>
        <p:nvSpPr>
          <p:cNvPr id="73" name="">
            <a:extLst xmlns:a="http://schemas.openxmlformats.org/drawingml/2006/main">
              <a:ext uri="{FF2B5EF4-FFF2-40B4-BE49-F238E27FC236}">
                <a16:creationId xmlns:a16="http://schemas.microsoft.com/office/drawing/2014/main" id="{95720AFA-31A0-4734-990D-353BD3CE9C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96200" y="3600450"/>
            <a:ext cx="10668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DECEIVE</a:t>
            </a:r>
          </a:p>
        </p:txBody>
      </p:sp>
      <p:sp>
        <p:nvSpPr>
          <p:cNvPr id="74" name="">
            <a:extLst xmlns:a="http://schemas.openxmlformats.org/drawingml/2006/main">
              <a:ext uri="{FF2B5EF4-FFF2-40B4-BE49-F238E27FC236}">
                <a16:creationId xmlns:a16="http://schemas.microsoft.com/office/drawing/2014/main" id="{7522968D-5423-4341-A070-02DE2D0AC3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72400" y="3971925"/>
            <a:ext cx="914400" cy="914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5203B"/>
          </a:solidFill>
          <a:ln xmlns:a="http://schemas.openxmlformats.org/drawingml/2006/main" w="19050">
            <a:solidFill>
              <a:srgbClr val="8058FF"/>
            </a:solidFill>
            <a:prstDash val="solid"/>
          </a:ln>
        </p:spPr>
      </p:sp>
      <p:sp>
        <p:nvSpPr>
          <p:cNvPr id="75" name="">
            <a:extLst xmlns:a="http://schemas.openxmlformats.org/drawingml/2006/main">
              <a:ext uri="{FF2B5EF4-FFF2-40B4-BE49-F238E27FC236}">
                <a16:creationId xmlns:a16="http://schemas.microsoft.com/office/drawing/2014/main" id="{206DCE53-9403-4A8D-BA61-225BBEFE07E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696200" y="5086350"/>
            <a:ext cx="10668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Decoy or lockdown</a:t>
            </a:r>
          </a:p>
        </p:txBody>
      </p:sp>
      <p:sp>
        <p:nvSpPr>
          <p:cNvPr id="76" name="">
            <a:extLst xmlns:a="http://schemas.openxmlformats.org/drawingml/2006/main">
              <a:ext uri="{FF2B5EF4-FFF2-40B4-BE49-F238E27FC236}">
                <a16:creationId xmlns:a16="http://schemas.microsoft.com/office/drawing/2014/main" id="{B677089E-5DE2-4BEA-A75B-7F12A00A04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53350" y="57531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05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7" name="">
            <a:extLst xmlns:a="http://schemas.openxmlformats.org/drawingml/2006/main">
              <a:ext uri="{FF2B5EF4-FFF2-40B4-BE49-F238E27FC236}">
                <a16:creationId xmlns:a16="http://schemas.microsoft.com/office/drawing/2014/main" id="{9916B09B-FAA4-4C72-8550-4676C81FBC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53350" y="60198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8" name="">
            <a:extLst xmlns:a="http://schemas.openxmlformats.org/drawingml/2006/main">
              <a:ext uri="{FF2B5EF4-FFF2-40B4-BE49-F238E27FC236}">
                <a16:creationId xmlns:a16="http://schemas.microsoft.com/office/drawing/2014/main" id="{CAD505F5-638A-4741-97C2-012AD5D499E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53350" y="62865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9" name="">
            <a:extLst xmlns:a="http://schemas.openxmlformats.org/drawingml/2006/main">
              <a:ext uri="{FF2B5EF4-FFF2-40B4-BE49-F238E27FC236}">
                <a16:creationId xmlns:a16="http://schemas.microsoft.com/office/drawing/2014/main" id="{5C180F9A-21A5-4EEA-9AD8-105F5317643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53350" y="65532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0" name="">
            <a:extLst xmlns:a="http://schemas.openxmlformats.org/drawingml/2006/main">
              <a:ext uri="{FF2B5EF4-FFF2-40B4-BE49-F238E27FC236}">
                <a16:creationId xmlns:a16="http://schemas.microsoft.com/office/drawing/2014/main" id="{F7B98C73-50BF-46C6-A93A-3469D21B43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24950" y="40576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1" name="">
            <a:extLst xmlns:a="http://schemas.openxmlformats.org/drawingml/2006/main">
              <a:ext uri="{FF2B5EF4-FFF2-40B4-BE49-F238E27FC236}">
                <a16:creationId xmlns:a16="http://schemas.microsoft.com/office/drawing/2014/main" id="{894B9BC2-CE0D-48C7-ADE5-87F9F47C03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05950" y="39814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2" name="">
            <a:extLst xmlns:a="http://schemas.openxmlformats.org/drawingml/2006/main">
              <a:ext uri="{FF2B5EF4-FFF2-40B4-BE49-F238E27FC236}">
                <a16:creationId xmlns:a16="http://schemas.microsoft.com/office/drawing/2014/main" id="{2B59080D-09B5-4126-B373-C4CEB4389AF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5524500"/>
            <a:ext cx="16192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1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1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Decoy or lockdown</a:t>
            </a:r>
          </a:p>
        </p:txBody>
      </p:sp>
      <p:sp>
        <p:nvSpPr>
          <p:cNvPr id="83" name="">
            <a:extLst xmlns:a="http://schemas.openxmlformats.org/drawingml/2006/main">
              <a:ext uri="{FF2B5EF4-FFF2-40B4-BE49-F238E27FC236}">
                <a16:creationId xmlns:a16="http://schemas.microsoft.com/office/drawing/2014/main" id="{4351BD42-BDB5-4298-AF95-362D619B4B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0" y="2971800"/>
            <a:ext cx="1524000" cy="2286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50A12"/>
          </a:solidFill>
          <a:ln xmlns:a="http://schemas.openxmlformats.org/drawingml/2006/main" w="19050">
            <a:solidFill>
              <a:srgbClr val="566B80"/>
            </a:solidFill>
            <a:prstDash val="solid"/>
          </a:ln>
        </p:spPr>
      </p:sp>
      <p:sp>
        <p:nvSpPr>
          <p:cNvPr id="84" name="">
            <a:extLst xmlns:a="http://schemas.openxmlformats.org/drawingml/2006/main">
              <a:ext uri="{FF2B5EF4-FFF2-40B4-BE49-F238E27FC236}">
                <a16:creationId xmlns:a16="http://schemas.microsoft.com/office/drawing/2014/main" id="{958ED41D-1F48-45A5-AE57-0BF50C5696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829800" y="3124200"/>
            <a:ext cx="1295400" cy="1981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B2D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85" name="">
            <a:extLst xmlns:a="http://schemas.openxmlformats.org/drawingml/2006/main">
              <a:ext uri="{FF2B5EF4-FFF2-40B4-BE49-F238E27FC236}">
                <a16:creationId xmlns:a16="http://schemas.microsoft.com/office/drawing/2014/main" id="{4889D788-8F49-4EAB-83AA-9F9E0556A4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134600" y="3133725"/>
            <a:ext cx="685800" cy="95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1040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6" name="">
            <a:extLst xmlns:a="http://schemas.openxmlformats.org/drawingml/2006/main">
              <a:ext uri="{FF2B5EF4-FFF2-40B4-BE49-F238E27FC236}">
                <a16:creationId xmlns:a16="http://schemas.microsoft.com/office/drawing/2014/main" id="{AC04A760-2BC2-45FB-B445-2244FB561D7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44100" y="3295650"/>
            <a:ext cx="5715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8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9:41</a:t>
            </a:r>
          </a:p>
        </p:txBody>
      </p:sp>
      <p:sp>
        <p:nvSpPr>
          <p:cNvPr id="87" name="">
            <a:extLst xmlns:a="http://schemas.openxmlformats.org/drawingml/2006/main">
              <a:ext uri="{FF2B5EF4-FFF2-40B4-BE49-F238E27FC236}">
                <a16:creationId xmlns:a16="http://schemas.microsoft.com/office/drawing/2014/main" id="{F62D6AEE-A7C1-4B1E-AB84-4BDA73FF9B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44100" y="3600450"/>
            <a:ext cx="10668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PROVE</a:t>
            </a:r>
          </a:p>
        </p:txBody>
      </p:sp>
      <p:sp>
        <p:nvSpPr>
          <p:cNvPr id="88" name="">
            <a:extLst xmlns:a="http://schemas.openxmlformats.org/drawingml/2006/main">
              <a:ext uri="{FF2B5EF4-FFF2-40B4-BE49-F238E27FC236}">
                <a16:creationId xmlns:a16="http://schemas.microsoft.com/office/drawing/2014/main" id="{F6F5A600-34C1-4630-BF87-BEB7060C72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20300" y="3971925"/>
            <a:ext cx="914400" cy="914400"/>
          </a:xfrm>
          <a:prstGeom xmlns:a="http://schemas.openxmlformats.org/drawingml/2006/main" prst="ellipse">
            <a:avLst/>
          </a:prstGeom>
          <a:solidFill xmlns:a="http://schemas.openxmlformats.org/drawingml/2006/main">
            <a:srgbClr val="05203B"/>
          </a:solidFill>
          <a:ln xmlns:a="http://schemas.openxmlformats.org/drawingml/2006/main" w="19050">
            <a:solidFill>
              <a:srgbClr val="FFB020"/>
            </a:solidFill>
            <a:prstDash val="solid"/>
          </a:ln>
        </p:spPr>
      </p:sp>
      <p:sp>
        <p:nvSpPr>
          <p:cNvPr id="89" name="">
            <a:extLst xmlns:a="http://schemas.openxmlformats.org/drawingml/2006/main">
              <a:ext uri="{FF2B5EF4-FFF2-40B4-BE49-F238E27FC236}">
                <a16:creationId xmlns:a16="http://schemas.microsoft.com/office/drawing/2014/main" id="{7432B04D-C34B-45EE-A717-F5967C89490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44100" y="5086350"/>
            <a:ext cx="106680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27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Timeline evidence</a:t>
            </a:r>
          </a:p>
        </p:txBody>
      </p:sp>
      <p:sp>
        <p:nvSpPr>
          <p:cNvPr id="90" name="">
            <a:extLst xmlns:a="http://schemas.openxmlformats.org/drawingml/2006/main">
              <a:ext uri="{FF2B5EF4-FFF2-40B4-BE49-F238E27FC236}">
                <a16:creationId xmlns:a16="http://schemas.microsoft.com/office/drawing/2014/main" id="{E0A2DC1C-8AB1-4083-B3AF-6C57C11017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0" y="57531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B02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1" name="">
            <a:extLst xmlns:a="http://schemas.openxmlformats.org/drawingml/2006/main">
              <a:ext uri="{FF2B5EF4-FFF2-40B4-BE49-F238E27FC236}">
                <a16:creationId xmlns:a16="http://schemas.microsoft.com/office/drawing/2014/main" id="{0835FB6A-BF25-4553-BC6F-82EFF1FBF3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0" y="60198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2" name="">
            <a:extLst xmlns:a="http://schemas.openxmlformats.org/drawingml/2006/main">
              <a:ext uri="{FF2B5EF4-FFF2-40B4-BE49-F238E27FC236}">
                <a16:creationId xmlns:a16="http://schemas.microsoft.com/office/drawing/2014/main" id="{69CA77A1-2D41-4CE5-8F5E-79B779277B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0" y="62865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3" name="">
            <a:extLst xmlns:a="http://schemas.openxmlformats.org/drawingml/2006/main">
              <a:ext uri="{FF2B5EF4-FFF2-40B4-BE49-F238E27FC236}">
                <a16:creationId xmlns:a16="http://schemas.microsoft.com/office/drawing/2014/main" id="{1A941F4C-9249-4579-A037-6BCEAA1D72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01250" y="6553200"/>
            <a:ext cx="952500" cy="114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2344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4" name="">
            <a:extLst xmlns:a="http://schemas.openxmlformats.org/drawingml/2006/main">
              <a:ext uri="{FF2B5EF4-FFF2-40B4-BE49-F238E27FC236}">
                <a16:creationId xmlns:a16="http://schemas.microsoft.com/office/drawing/2014/main" id="{31EFBDDD-6BDE-4A90-A9CF-E7AC8EFC1C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677400" y="5524500"/>
            <a:ext cx="161925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125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125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Timeline evidence</a:t>
            </a:r>
          </a:p>
        </p:txBody>
      </p:sp>
    </p:spTree>
    <p:extLst>
      <p:ext uri="{BB962C8B-B14F-4D97-AF65-F5344CB8AC3E}">
        <p14:creationId xmlns:p14="http://schemas.microsoft.com/office/powerpoint/2010/main" val="1111649189"/>
      </p:ext>
    </p:extLst>
  </p:cSld>
</p:sld>
</file>

<file path=ppt/slides/slide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C4140770-5E20-4504-92B9-04052BE41B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FF7666C-F831-414F-8095-4F945D6852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8FDFFB73-7909-4048-A05D-2DCD33BEEB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9874A4C-EE9C-4597-92A6-751CB1E94D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11C65B2-19FE-4565-B917-24BCD6D280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DE3EE28-7E65-4C7A-B1DB-1B45A6933D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89D5CEF9-44D7-4A63-9AD7-DD9D1587B7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99469625-0291-4597-A29F-569703434B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5AB9DF1-B290-4827-B017-695A1BFAAF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3F5893C8-1831-4B23-80C2-2536CC82CF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3456FA7C-2835-426F-8097-1E5414944E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B98BFD9D-5932-4E4E-9F5B-DB8840530F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EA55F6A4-E5F2-4900-8C86-7ACB0E872B6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C2724249-48D7-45C7-9814-42537C54F9F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A2BF2CEA-662C-40D5-8CB2-A34218609D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614DF69F-CE89-4B2B-B529-20F77A34A71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6883AE5A-7374-4B09-B07F-FBE3495919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C5775517-D710-4806-A880-5F92DE8B3F6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B6C65B81-E1E2-4AD3-A9D0-DF04AEC015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D35FDA58-6684-4709-9B6A-47101D940D3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b61788c6e094874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C0513663-85A2-44FA-9861-86D8BED9430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E20593DD-A4BB-4A08-A779-839761B1F5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F26C8B7C-7668-4BC0-9723-B9636C6FDE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ADVANCED THREAT POSTURE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DFBA6426-904D-4540-A53D-91D1FECB73D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1257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Pegasus-class and zero-click resistance posture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EF4E14D1-2DC5-4DC8-8A16-9182588235E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60985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Built for advanced spyware pressure, zero-click impact reduction, and AI-assisted targeting risk.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64FBDEA1-2285-42A5-BF72-43A30F88FE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3048000"/>
            <a:ext cx="10706100" cy="666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10C13"/>
          </a:solidFill>
          <a:ln xmlns:a="http://schemas.openxmlformats.org/drawingml/2006/main" w="9525">
            <a:solidFill>
              <a:srgbClr val="FF4A55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6C9E223B-A828-4736-963D-5FCA52AB246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257550"/>
            <a:ext cx="123825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1">
                <a:solidFill>
                  <a:srgbClr val="FF4A55"/>
                </a:solidFill>
                <a:latin typeface="Aptos"/>
                <a:ea typeface="Aptos"/>
                <a:cs typeface="Aptos"/>
              </a:defRPr>
            </a:pPr>
            <a:r>
              <a:rPr sz="1125" b="1">
                <a:solidFill>
                  <a:srgbClr val="FF4A55"/>
                </a:solidFill>
                <a:latin typeface="Aptos"/>
                <a:ea typeface="Aptos"/>
                <a:cs typeface="Aptos"/>
              </a:rPr>
              <a:t>Boundary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91198A69-5F5C-4CE1-9491-C3C0D1CCAF7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286000" y="3190875"/>
            <a:ext cx="8572500" cy="3238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275" b="0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275" b="0">
                <a:solidFill>
                  <a:srgbClr val="F5FBFF"/>
                </a:solidFill>
                <a:latin typeface="Aptos"/>
                <a:ea typeface="Aptos"/>
                <a:cs typeface="Aptos"/>
              </a:rPr>
              <a:t>No false immunity claim: THEMIS reduces exposed secrets, constrains reveal, activates deception, and records content-free evidence.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70C310E9-512F-4F9A-AA98-B45F3BE4282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4057650"/>
            <a:ext cx="3190875" cy="1009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0A22279C-5B4F-4ABC-A570-71D20F9F58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4057650"/>
            <a:ext cx="31908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B94727C0-2099-41E4-BFA0-C29AAA66C94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4210050"/>
            <a:ext cx="28098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Minimize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1B5B01B1-B7F9-45C1-BC48-4344AA78AE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4457700"/>
            <a:ext cx="280987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Minimize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FE8B7245-63F6-43BE-9FFC-6CEB64C0AA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4743450"/>
            <a:ext cx="2809875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Keep critical secrets unavailable until context is safe.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7B8AE7F8-FF4D-4CAC-BEF5-CAF55583559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48175" y="4057650"/>
            <a:ext cx="3190875" cy="1009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90C914EA-C153-4260-B2D9-AB41F1D1B84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48175" y="4057650"/>
            <a:ext cx="31908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D9D1017A-261E-49E0-951C-B60EEDE50C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4210050"/>
            <a:ext cx="28098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Mask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BCA7A798-F30B-45F7-ADF8-D700164F48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4457700"/>
            <a:ext cx="280987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Mask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8842FB33-080F-4C1E-8945-A2756A520F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4743450"/>
            <a:ext cx="2809875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Partial reveal, read-only views, no copy/export.</a:t>
            </a:r>
          </a:p>
        </p:txBody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5C4F56A6-F69D-4402-BEFB-4C674EA8BC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4057650"/>
            <a:ext cx="3190875" cy="1009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41999D84-F135-4F8E-A560-0B36A58000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4057650"/>
            <a:ext cx="31908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CA14683E-DAD2-4C96-B867-0553838EAAB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4210050"/>
            <a:ext cx="28098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Lock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B460367E-D70A-4C67-A821-791ECEDB7CD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4457700"/>
            <a:ext cx="280987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Lock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DD500148-A3FE-4560-9259-381961B487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4743450"/>
            <a:ext cx="2809875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High-risk environment triggers vault lockdown.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56909B2A-1994-40C3-84FD-1421EE85DD0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5162550"/>
            <a:ext cx="3190875" cy="1009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C31341C1-7889-46B6-8CBF-EDBEA0084E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81050" y="5162550"/>
            <a:ext cx="31908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FB9F040D-561F-41D4-94A0-4F8F34B33F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5314950"/>
            <a:ext cx="28098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Deceive</a:t>
            </a:r>
          </a:p>
        </p:txBody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7F89D922-9CE8-4A8D-973E-D2D6CF1C725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5562600"/>
            <a:ext cx="280987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Deceive</a:t>
            </a:r>
          </a:p>
        </p:txBody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5A70E1D4-3B4B-453B-B55D-88B891A0A4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71550" y="5848350"/>
            <a:ext cx="2809875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Synthetic codes and honey tokens replace real values.</a:t>
            </a:r>
          </a:p>
        </p:txBody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BA896CAE-6D94-4E22-8BE9-F97385DFB5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48175" y="5162550"/>
            <a:ext cx="3190875" cy="1009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3FEBA247-50E2-497A-BD91-1A7F350804C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448175" y="5162550"/>
            <a:ext cx="31908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08998ADF-C231-463F-80D1-A2E5C23EE7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5314950"/>
            <a:ext cx="28098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Detect context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3D50AFC2-3FB5-4D96-8459-4F806CA0951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5562600"/>
            <a:ext cx="280987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Detect context</a:t>
            </a:r>
          </a:p>
        </p:txBody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2CFDF40E-4270-47FF-9165-97EABBD852B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38675" y="5848350"/>
            <a:ext cx="2809875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Redirects, networks, permissions, and behavior form a risk chain.</a:t>
            </a:r>
          </a:p>
        </p:txBody>
      </p:sp>
      <p:sp>
        <p:nvSpPr>
          <p:cNvPr id="55" name="">
            <a:extLst xmlns:a="http://schemas.openxmlformats.org/drawingml/2006/main">
              <a:ext uri="{FF2B5EF4-FFF2-40B4-BE49-F238E27FC236}">
                <a16:creationId xmlns:a16="http://schemas.microsoft.com/office/drawing/2014/main" id="{8419596E-939C-4C75-9B48-CE538B6B751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5162550"/>
            <a:ext cx="3190875" cy="1009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56" name="">
            <a:extLst xmlns:a="http://schemas.openxmlformats.org/drawingml/2006/main">
              <a:ext uri="{FF2B5EF4-FFF2-40B4-BE49-F238E27FC236}">
                <a16:creationId xmlns:a16="http://schemas.microsoft.com/office/drawing/2014/main" id="{41CD62CE-9F01-414E-AF19-9813E5E336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115300" y="5162550"/>
            <a:ext cx="31908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 xmlns:a="http://schemas.openxmlformats.org/drawingml/2006/main">
              <a:ext uri="{FF2B5EF4-FFF2-40B4-BE49-F238E27FC236}">
                <a16:creationId xmlns:a16="http://schemas.microsoft.com/office/drawing/2014/main" id="{F5541D7C-F914-4AAD-BB58-6662BC6EE0D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5314950"/>
            <a:ext cx="28098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Prove</a:t>
            </a:r>
          </a:p>
        </p:txBody>
      </p:sp>
      <p:sp>
        <p:nvSpPr>
          <p:cNvPr id="58" name="">
            <a:extLst xmlns:a="http://schemas.openxmlformats.org/drawingml/2006/main">
              <a:ext uri="{FF2B5EF4-FFF2-40B4-BE49-F238E27FC236}">
                <a16:creationId xmlns:a16="http://schemas.microsoft.com/office/drawing/2014/main" id="{2FF53A3A-F21C-4F8B-B7B3-60B10989ECC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5562600"/>
            <a:ext cx="2809875" cy="2476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Prove</a:t>
            </a:r>
          </a:p>
        </p:txBody>
      </p:sp>
      <p:sp>
        <p:nvSpPr>
          <p:cNvPr id="59" name="">
            <a:extLst xmlns:a="http://schemas.openxmlformats.org/drawingml/2006/main">
              <a:ext uri="{FF2B5EF4-FFF2-40B4-BE49-F238E27FC236}">
                <a16:creationId xmlns:a16="http://schemas.microsoft.com/office/drawing/2014/main" id="{A4A7FAE8-544E-43B6-BE36-E6F26F81CE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305800" y="5848350"/>
            <a:ext cx="2809875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0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Content-free forensics show what happened without revealing secrets.</a:t>
            </a:r>
          </a:p>
        </p:txBody>
      </p:sp>
    </p:spTree>
    <p:extLst>
      <p:ext uri="{BB962C8B-B14F-4D97-AF65-F5344CB8AC3E}">
        <p14:creationId xmlns:p14="http://schemas.microsoft.com/office/powerpoint/2010/main" val="1501664517"/>
      </p:ext>
    </p:extLst>
  </p:cSld>
</p:sld>
</file>

<file path=ppt/slides/slide7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F305D7A1-F1E6-49DB-8727-DCBC0A5BA3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08CBAE5-A064-45C7-9BC2-75D9C65EA43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28233AC-2C38-49A4-8FD8-48941AE74B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818F3D56-8855-48DA-8EBF-C0585DAE3B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38AE90B-566E-498C-9419-3F61384E405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C6D51C8-B5E8-496F-B976-0B8B8CCC31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9BD05875-3532-499A-8BF5-CA003FD70CE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9649CA4-F5CF-4E24-99FD-7147AF5D85A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0A113FA9-43B7-457E-9B68-8805262A3A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94D5D6C5-0A7F-4858-975D-21AA565220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298B11EE-EFEB-459F-A2E4-F0DAEF9367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71C830E4-5E6F-44BF-B576-3D201A87132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01245A37-67E6-45DA-BD03-9A179910476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F6DC14B5-1426-4BC3-8582-B70107C7B9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3A0FFDA0-B8CE-4BCB-83E3-DD011F06A8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EBEBB862-9792-4101-9D95-CACFC27223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89F488FD-F76D-4879-98AD-81BC33979D8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4AB7074B-9E96-4BD5-86FB-86B1AEBC58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70C0BAFB-0F56-41A9-8CE3-0B2EA6751E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1206D396-8A5A-4F04-8F2A-5C82DFCB6B3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75441d864f14f94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7286A377-862A-4EA7-AFC5-EF83692383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20FB0900-ED1E-46E7-A786-1ECF9897E6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E27BCD22-9A75-471B-9257-EE19E38EC68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TECHNICAL ARCHITECTURE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C5493104-5FFE-489D-8BB8-7027229CB8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781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4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34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A privacy-first AI decision fabric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9BA53522-8F13-4DF4-AEB2-24B852CB1F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13360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Sensitive content stays protected; AI reasons over metadata, context, policies, and exposure events.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AB6EAFE2-4648-447F-9A8D-74FD8865869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028950"/>
            <a:ext cx="2238375" cy="1638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8296391B-ED73-4133-A829-968E41AA89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028950"/>
            <a:ext cx="22383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8FA20163-502C-4F19-BE59-D0361B8C36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3219450"/>
            <a:ext cx="18573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1677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1677FF"/>
                </a:solidFill>
                <a:latin typeface="Aptos"/>
                <a:ea typeface="Aptos"/>
                <a:cs typeface="Aptos"/>
              </a:rPr>
              <a:t>1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F3F6F035-448C-44FB-A2F3-AFEBF29219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3467100"/>
            <a:ext cx="1857375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Mobile Signals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BC405E67-610F-4C30-B77B-F433BC4CF8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66800" y="4019550"/>
            <a:ext cx="1857375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Network, app, permission, vault, auth, link activity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B5D89B53-2A93-496F-BF4E-FBBC0F100F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209925" y="38671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BB733EB3-1CFC-43DA-B517-664D69442A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90925" y="37909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02E85B6C-8B29-4030-A36C-B7C450A9715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3028950"/>
            <a:ext cx="2238375" cy="1638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8C9B8A50-FADC-4B38-B04B-D548485643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657600" y="3028950"/>
            <a:ext cx="22383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ECD9071A-B967-4A61-85BD-715633E7EC5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48100" y="3219450"/>
            <a:ext cx="18573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2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1016F1AC-BE5E-46D7-AA08-5730697F66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48100" y="3467100"/>
            <a:ext cx="1857375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Local AI Guard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C9A573DF-C6F9-47A4-B19D-BBEE84CFA2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48100" y="4019550"/>
            <a:ext cx="1857375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Fast risk scoring and reveal decisions on-device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20672DDE-91EE-412D-A3BB-7D3CC5F1FC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91225" y="38671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1A2439D2-48EF-4334-9BB2-D76E1BB719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72225" y="37909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1A3621A9-B884-407E-BC10-22CA42444E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38900" y="3028950"/>
            <a:ext cx="2238375" cy="1638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7A4F114D-C557-459D-8C8D-BAC61BCA7A9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38900" y="3028950"/>
            <a:ext cx="22383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05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CC6D09AC-C837-43A6-8D0E-1D2E0F7C39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29400" y="3219450"/>
            <a:ext cx="18573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8058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8058FF"/>
                </a:solidFill>
                <a:latin typeface="Aptos"/>
                <a:ea typeface="Aptos"/>
                <a:cs typeface="Aptos"/>
              </a:rPr>
              <a:t>3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5C4F7CEA-C222-4912-AAA4-B136146BE0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29400" y="3467100"/>
            <a:ext cx="1857375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Cloud Threat Brain</a:t>
            </a:r>
          </a:p>
        </p:txBody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23CE32D6-32D9-4267-87D1-B88DADF81A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29400" y="4019550"/>
            <a:ext cx="1857375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Global patterns, reputation, model updates, enterprise policy</a:t>
            </a:r>
          </a:p>
        </p:txBody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FE88C0CC-C2C0-48CF-9265-FB7127CD916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72525" y="3867150"/>
            <a:ext cx="419100" cy="76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75CF71F0-D8AD-400D-BC1E-1886AA1F30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153525" y="3790950"/>
            <a:ext cx="1905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54BBC493-9627-4547-AC2C-81EC252115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20200" y="3028950"/>
            <a:ext cx="2238375" cy="1638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967B929A-33BC-494F-98B6-383180ED150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20200" y="3028950"/>
            <a:ext cx="2238375" cy="47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0" name="">
            <a:extLst xmlns:a="http://schemas.openxmlformats.org/drawingml/2006/main">
              <a:ext uri="{FF2B5EF4-FFF2-40B4-BE49-F238E27FC236}">
                <a16:creationId xmlns:a16="http://schemas.microsoft.com/office/drawing/2014/main" id="{0EB765C3-2E43-4EC6-8462-8539D3E5E5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10700" y="3219450"/>
            <a:ext cx="1857375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4</a:t>
            </a:r>
          </a:p>
        </p:txBody>
      </p:sp>
      <p:sp>
        <p:nvSpPr>
          <p:cNvPr id="51" name="">
            <a:extLst xmlns:a="http://schemas.openxmlformats.org/drawingml/2006/main">
              <a:ext uri="{FF2B5EF4-FFF2-40B4-BE49-F238E27FC236}">
                <a16:creationId xmlns:a16="http://schemas.microsoft.com/office/drawing/2014/main" id="{C50CBBF0-116C-4AA3-BB16-51ED39238D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10700" y="3467100"/>
            <a:ext cx="1857375" cy="476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5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Defense Actions</a:t>
            </a:r>
          </a:p>
        </p:txBody>
      </p:sp>
      <p:sp>
        <p:nvSpPr>
          <p:cNvPr id="52" name="">
            <a:extLst xmlns:a="http://schemas.openxmlformats.org/drawingml/2006/main">
              <a:ext uri="{FF2B5EF4-FFF2-40B4-BE49-F238E27FC236}">
                <a16:creationId xmlns:a16="http://schemas.microsoft.com/office/drawing/2014/main" id="{8987221A-088F-4655-B642-505460CDC9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10700" y="4019550"/>
            <a:ext cx="1857375" cy="533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Mask, block, decoy, lockdown, secure route, forensic snapshot</a:t>
            </a:r>
          </a:p>
        </p:txBody>
      </p:sp>
      <p:sp>
        <p:nvSpPr>
          <p:cNvPr id="53" name="">
            <a:extLst xmlns:a="http://schemas.openxmlformats.org/drawingml/2006/main">
              <a:ext uri="{FF2B5EF4-FFF2-40B4-BE49-F238E27FC236}">
                <a16:creationId xmlns:a16="http://schemas.microsoft.com/office/drawing/2014/main" id="{5A2D05A0-48E9-4B6E-862F-6D4F5FD02CA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00250" y="5334000"/>
            <a:ext cx="8191500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326"/>
          </a:solidFill>
          <a:ln xmlns:a="http://schemas.openxmlformats.org/drawingml/2006/main" w="9525">
            <a:solidFill>
              <a:srgbClr val="00C8FF"/>
            </a:solidFill>
            <a:prstDash val="solid"/>
          </a:ln>
        </p:spPr>
      </p:sp>
      <p:sp>
        <p:nvSpPr>
          <p:cNvPr id="54" name="">
            <a:extLst xmlns:a="http://schemas.openxmlformats.org/drawingml/2006/main">
              <a:ext uri="{FF2B5EF4-FFF2-40B4-BE49-F238E27FC236}">
                <a16:creationId xmlns:a16="http://schemas.microsoft.com/office/drawing/2014/main" id="{01F18A03-F3DB-439F-A189-8B37042B443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24100" y="5543550"/>
            <a:ext cx="754380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50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50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Privacy principle: AI receives only what it needs. Raw secrets are not the training material.</a:t>
            </a:r>
          </a:p>
        </p:txBody>
      </p:sp>
    </p:spTree>
    <p:extLst>
      <p:ext uri="{BB962C8B-B14F-4D97-AF65-F5344CB8AC3E}">
        <p14:creationId xmlns:p14="http://schemas.microsoft.com/office/powerpoint/2010/main" val="97115196"/>
      </p:ext>
    </p:extLst>
  </p:cSld>
</p:sld>
</file>

<file path=ppt/slides/slide8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1D2BE2C8-5580-4A10-98BC-682CC34706F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FD5C06B-55EF-4447-AAE8-606FCF7C8FC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1DE666E-F619-489E-9971-CABB1054B5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DC4EBE9E-2271-43A1-B294-7E5DF7C793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0229FABF-9789-4D55-B4DC-EFE659F09B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DA58EB6-941E-440D-AEC6-E9516DEB73C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8E403D42-2E39-4A07-98E9-52607AD7E7B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C6689C56-3F06-4D69-A243-2B8171B497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5A43D6CC-10CA-4A0B-A897-7FD530C230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E35644D-DAE1-44DE-97D5-23FFDA1245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74B79CC3-169C-46AD-8308-588E73F0B3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522BA996-8DEC-4812-8EB7-65568BFC83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8F68ED4B-9675-401F-859B-D501C5C22C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B66F6613-D514-4C49-ABC2-43948E9E321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9278C852-4278-4517-81B0-7C5A8700D8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4B14FCB5-3B7E-4F10-B1D9-11DDF11B48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9BADDCF0-6925-4740-892A-16172F7705D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08426E21-E9D0-459B-8FE2-C6E748337B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4C69E82D-AAD9-497B-8F52-665187E1E4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50EEA749-663B-4015-8356-A4CB6033B8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fb9140a24ee64d93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82416A51-7A7F-4BAD-9A1D-9A7BFFBBCA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C0391C35-8830-40E8-957F-1E9C90F369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4EA6894D-3E91-45B0-B82B-5418E59EFA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BUSINESS MODEL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D725F5D8-9216-481C-847C-B0B1FF943B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1257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Four revenue paths without diluting the platform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72C0CB73-532B-4FFD-A8AB-C5DB98134E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60985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Start with high-value users, then expand to enterprise fleets and partner integrations.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71537676-89B4-4A05-A3E5-C5D4D00CAC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66750" y="2952750"/>
            <a:ext cx="2476500" cy="2333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19050">
            <a:solidFill>
              <a:srgbClr val="1677FF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812A586F-79E3-4E1D-AC8D-0DEF74B017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181350"/>
            <a:ext cx="20574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8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Consumer Premium</a:t>
            </a:r>
          </a:p>
        </p:txBody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6D56FBDB-BBAC-40E3-8FCD-E5EF4D5C79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3829050"/>
            <a:ext cx="2057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$ / month</a:t>
            </a:r>
          </a:p>
        </p:txBody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ECBAFDFF-4FA4-435E-AB8A-DF3A647E297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76300" y="4400550"/>
            <a:ext cx="2000250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12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Protected vault, Reality AI, Network Shield, Safe Mode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2ACD85C7-51A4-4CC4-95A2-039CA20AD4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524250" y="2952750"/>
            <a:ext cx="2476500" cy="2333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19050">
            <a:solidFill>
              <a:srgbClr val="00C8FF"/>
            </a:solidFill>
            <a:prstDash val="solid"/>
          </a:ln>
        </p:spPr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E618C5A4-D5E9-4190-99DB-543CD91EEF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33800" y="3181350"/>
            <a:ext cx="20574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8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Executive Protection</a:t>
            </a:r>
          </a:p>
        </p:txBody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7C073406-7ECA-44B5-908E-A641924F7E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33800" y="3829050"/>
            <a:ext cx="2057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High ARPU</a:t>
            </a:r>
          </a:p>
        </p:txBody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3DA9C537-991C-4741-9442-16AD84EE1D5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33800" y="4400550"/>
            <a:ext cx="2000250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12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Travel mode, coercion defense, forensic reports, priority AI</a:t>
            </a:r>
          </a:p>
        </p:txBody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9FCF35E6-40CF-4267-BF18-02929829F7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2952750"/>
            <a:ext cx="2476500" cy="2333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19050">
            <a:solidFill>
              <a:srgbClr val="32E879"/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1FB9D625-E302-434A-A995-3A79A7026AC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91300" y="3181350"/>
            <a:ext cx="20574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8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Enterprise Fleet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2E816442-F4C2-43A2-A6DB-109485558A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91300" y="3829050"/>
            <a:ext cx="2057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Per seat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54E63B07-3BEE-463E-A8F5-7AA73B82CE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91300" y="4400550"/>
            <a:ext cx="2000250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12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Policy engine, admin console, compliance evidence, team risk</a:t>
            </a:r>
          </a:p>
        </p:txBody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3B1064A2-5559-40CC-AB4E-7539EA8E123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39250" y="2952750"/>
            <a:ext cx="2476500" cy="23336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19050">
            <a:solidFill>
              <a:srgbClr val="8058FF"/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515315CF-E01E-44CE-A228-FC0D4A96A2A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48800" y="3181350"/>
            <a:ext cx="2057400" cy="4572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800" b="1">
                <a:solidFill>
                  <a:srgbClr val="F5FBFF"/>
                </a:solidFill>
                <a:latin typeface="Aptos"/>
                <a:ea typeface="Aptos"/>
                <a:cs typeface="Aptos"/>
              </a:defRPr>
            </a:pPr>
            <a:r>
              <a:rPr sz="1800" b="1">
                <a:solidFill>
                  <a:srgbClr val="F5FBFF"/>
                </a:solidFill>
                <a:latin typeface="Aptos"/>
                <a:ea typeface="Aptos"/>
                <a:cs typeface="Aptos"/>
              </a:rPr>
              <a:t>Partner SDK</a:t>
            </a:r>
          </a:p>
        </p:txBody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83A1D61E-24B5-4662-B229-28F982633B6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48800" y="3829050"/>
            <a:ext cx="2057400" cy="304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650" b="1">
                <a:solidFill>
                  <a:srgbClr val="32E879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32E879"/>
                </a:solidFill>
                <a:latin typeface="Aptos"/>
                <a:ea typeface="Aptos"/>
                <a:cs typeface="Aptos"/>
              </a:rPr>
              <a:t>Revenue share</a:t>
            </a:r>
          </a:p>
        </p:txBody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A57F986F-E2F6-44EE-823B-338B8F274D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448800" y="4400550"/>
            <a:ext cx="2000250" cy="609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125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125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Secret Access Firewall embedded in wallets, banks, legal and identity apps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6E6580BB-17C1-4D32-BAA8-58352DA655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781300" y="5829300"/>
            <a:ext cx="66294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5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Pricing is strongest when sold as exposure prevention, not antivirus.</a:t>
            </a:r>
          </a:p>
        </p:txBody>
      </p:sp>
    </p:spTree>
    <p:extLst>
      <p:ext uri="{BB962C8B-B14F-4D97-AF65-F5344CB8AC3E}">
        <p14:creationId xmlns:p14="http://schemas.microsoft.com/office/powerpoint/2010/main" val="647477749"/>
      </p:ext>
    </p:extLst>
  </p:cSld>
</p:sld>
</file>

<file path=ppt/slides/slide9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1" name="">
            <a:extLst xmlns:a="http://schemas.openxmlformats.org/drawingml/2006/main">
              <a:ext uri="{FF2B5EF4-FFF2-40B4-BE49-F238E27FC236}">
                <a16:creationId xmlns:a16="http://schemas.microsoft.com/office/drawing/2014/main" id="{207FCD78-70EC-44D4-9226-B7ABFF6B5E9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20713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5F0A5F6-1BD9-44E7-B944-0807F22DEB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31225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6177F69-5C8E-42F5-A332-B9A2FC9823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-28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FBA86C1-295A-47B4-9553-9651F9B21B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B4863F1E-61D4-4859-8CA6-044243D5B6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381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E85217A-B2C0-4032-A0D9-A31AE7D3127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7003DC32-E537-49AA-BBEC-034300CBC05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048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2FF021F1-D8EB-49F3-A605-638A18F1B6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70724846-BC23-4B59-BB4A-56D54A58071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6E7315A-3EFA-4E9D-A233-11D27C5CEBD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E09E8594-08D7-46A2-BE59-59D0A2EEAD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3822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EA466741-F3B5-4A0E-92F7-72A92B229E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715750" y="0"/>
            <a:ext cx="95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213A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3" name="">
            <a:extLst xmlns:a="http://schemas.openxmlformats.org/drawingml/2006/main">
              <a:ext uri="{FF2B5EF4-FFF2-40B4-BE49-F238E27FC236}">
                <a16:creationId xmlns:a16="http://schemas.microsoft.com/office/drawing/2014/main" id="{1A42BA3A-2D8B-498F-AD1C-FF07E03A980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85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 xmlns:a="http://schemas.openxmlformats.org/drawingml/2006/main">
              <a:ext uri="{FF2B5EF4-FFF2-40B4-BE49-F238E27FC236}">
                <a16:creationId xmlns:a16="http://schemas.microsoft.com/office/drawing/2014/main" id="{F992C091-A589-4809-992F-EB7A30624F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1428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 xmlns:a="http://schemas.openxmlformats.org/drawingml/2006/main">
              <a:ext uri="{FF2B5EF4-FFF2-40B4-BE49-F238E27FC236}">
                <a16:creationId xmlns:a16="http://schemas.microsoft.com/office/drawing/2014/main" id="{8E8E582D-A184-4DF5-8EA2-3C55DEDD582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2571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6" name="">
            <a:extLst xmlns:a="http://schemas.openxmlformats.org/drawingml/2006/main">
              <a:ext uri="{FF2B5EF4-FFF2-40B4-BE49-F238E27FC236}">
                <a16:creationId xmlns:a16="http://schemas.microsoft.com/office/drawing/2014/main" id="{4A192218-8015-43C7-AE00-F76791B20B2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3714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7" name="">
            <a:extLst xmlns:a="http://schemas.openxmlformats.org/drawingml/2006/main">
              <a:ext uri="{FF2B5EF4-FFF2-40B4-BE49-F238E27FC236}">
                <a16:creationId xmlns:a16="http://schemas.microsoft.com/office/drawing/2014/main" id="{ACB8AFF4-C2F9-41AC-B521-D0E22F5C21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4857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 xmlns:a="http://schemas.openxmlformats.org/drawingml/2006/main">
              <a:ext uri="{FF2B5EF4-FFF2-40B4-BE49-F238E27FC236}">
                <a16:creationId xmlns:a16="http://schemas.microsoft.com/office/drawing/2014/main" id="{447B30DE-D503-4A3B-94E3-A61FBA502C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000750"/>
            <a:ext cx="12192000" cy="952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4182B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9" name="">
            <a:extLst xmlns:a="http://schemas.openxmlformats.org/drawingml/2006/main">
              <a:ext uri="{FF2B5EF4-FFF2-40B4-BE49-F238E27FC236}">
                <a16:creationId xmlns:a16="http://schemas.microsoft.com/office/drawing/2014/main" id="{0C78E5F4-A4DD-40FB-9281-65DF3A3332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6791325"/>
            <a:ext cx="12192000" cy="666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0" name="">
            <a:extLst xmlns:a="http://schemas.openxmlformats.org/drawingml/2006/main">
              <a:ext uri="{FF2B5EF4-FFF2-40B4-BE49-F238E27FC236}">
                <a16:creationId xmlns:a16="http://schemas.microsoft.com/office/drawing/2014/main" id="{9797A31A-7E68-4EDA-96C9-AD75C21F6C9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353800" y="285750"/>
            <a:ext cx="438150" cy="228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2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dd29632c2ef4397"/>
          <a:stretch xmlns:a="http://schemas.openxmlformats.org/drawingml/2006/main"/>
        </p:blipFill>
        <p:spPr>
          <a:xfrm xmlns:a="http://schemas.openxmlformats.org/drawingml/2006/main">
            <a:off x="400050" y="266700"/>
            <a:ext cx="533400" cy="533400"/>
          </a:xfrm>
          <a:prstGeom xmlns:a="http://schemas.openxmlformats.org/drawingml/2006/main" prst="rect">
            <a:avLst/>
          </a:prstGeom>
        </p:spPr>
      </p:pic>
      <p:sp>
        <p:nvSpPr>
          <p:cNvPr id="22" name="">
            <a:extLst xmlns:a="http://schemas.openxmlformats.org/drawingml/2006/main">
              <a:ext uri="{FF2B5EF4-FFF2-40B4-BE49-F238E27FC236}">
                <a16:creationId xmlns:a16="http://schemas.microsoft.com/office/drawing/2014/main" id="{F74A946E-8EDF-43C4-B4A2-8FDD244D99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342900"/>
            <a:ext cx="30480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13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THEMIS HORIZON</a:t>
            </a:r>
          </a:p>
        </p:txBody>
      </p:sp>
      <p:sp>
        <p:nvSpPr>
          <p:cNvPr id="23" name="">
            <a:extLst xmlns:a="http://schemas.openxmlformats.org/drawingml/2006/main">
              <a:ext uri="{FF2B5EF4-FFF2-40B4-BE49-F238E27FC236}">
                <a16:creationId xmlns:a16="http://schemas.microsoft.com/office/drawing/2014/main" id="{54AC23F6-C1BC-4C68-B361-64CFA0A343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28700" y="590550"/>
            <a:ext cx="2476500" cy="190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6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AI MOBILE DEFENSE</a:t>
            </a:r>
          </a:p>
        </p:txBody>
      </p:sp>
      <p:sp>
        <p:nvSpPr>
          <p:cNvPr id="24" name="">
            <a:extLst xmlns:a="http://schemas.openxmlformats.org/drawingml/2006/main">
              <a:ext uri="{FF2B5EF4-FFF2-40B4-BE49-F238E27FC236}">
                <a16:creationId xmlns:a16="http://schemas.microsoft.com/office/drawing/2014/main" id="{5498FDCE-81C9-44DA-9BB0-A9D317D7055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895350"/>
            <a:ext cx="5715000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975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MVP ROADMAP</a:t>
            </a:r>
          </a:p>
        </p:txBody>
      </p:sp>
      <p:sp>
        <p:nvSpPr>
          <p:cNvPr id="25" name="">
            <a:extLst xmlns:a="http://schemas.openxmlformats.org/drawingml/2006/main">
              <a:ext uri="{FF2B5EF4-FFF2-40B4-BE49-F238E27FC236}">
                <a16:creationId xmlns:a16="http://schemas.microsoft.com/office/drawing/2014/main" id="{0A93AC01-5821-4D66-808F-74E0610988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85800" y="1181100"/>
            <a:ext cx="8858250" cy="1257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F5FBFF"/>
                </a:solidFill>
                <a:latin typeface="Aptos Display"/>
                <a:ea typeface="Aptos Display"/>
                <a:cs typeface="Aptos Display"/>
              </a:rPr>
              <a:t>Build the wedge first, then widen into platform defense</a:t>
            </a:r>
          </a:p>
        </p:txBody>
      </p:sp>
      <p:sp>
        <p:nvSpPr>
          <p:cNvPr id="26" name="">
            <a:extLst xmlns:a="http://schemas.openxmlformats.org/drawingml/2006/main">
              <a:ext uri="{FF2B5EF4-FFF2-40B4-BE49-F238E27FC236}">
                <a16:creationId xmlns:a16="http://schemas.microsoft.com/office/drawing/2014/main" id="{FB9A2051-4828-44AD-9BF4-8295762542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4850" y="2609850"/>
            <a:ext cx="8667750" cy="4191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The first marketable breakthrough is adaptive secret behavior under live risk.</a:t>
            </a:r>
          </a:p>
        </p:txBody>
      </p:sp>
      <p:sp>
        <p:nvSpPr>
          <p:cNvPr id="27" name="">
            <a:extLst xmlns:a="http://schemas.openxmlformats.org/drawingml/2006/main">
              <a:ext uri="{FF2B5EF4-FFF2-40B4-BE49-F238E27FC236}">
                <a16:creationId xmlns:a16="http://schemas.microsoft.com/office/drawing/2014/main" id="{4C557A8C-2F0A-41FC-853E-5A6368A2F4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340995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28" name="">
            <a:extLst xmlns:a="http://schemas.openxmlformats.org/drawingml/2006/main">
              <a:ext uri="{FF2B5EF4-FFF2-40B4-BE49-F238E27FC236}">
                <a16:creationId xmlns:a16="http://schemas.microsoft.com/office/drawing/2014/main" id="{BBE937A5-F569-4771-BFAE-CFD2875513D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962150" y="2857500"/>
            <a:ext cx="2667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677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9" name="">
            <a:extLst xmlns:a="http://schemas.openxmlformats.org/drawingml/2006/main">
              <a:ext uri="{FF2B5EF4-FFF2-40B4-BE49-F238E27FC236}">
                <a16:creationId xmlns:a16="http://schemas.microsoft.com/office/drawing/2014/main" id="{EF84EAB2-FB36-452D-9809-4D4452F9F4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2095500" y="2762250"/>
            <a:ext cx="19050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 xmlns:a="http://schemas.openxmlformats.org/drawingml/2006/main">
              <a:ext uri="{FF2B5EF4-FFF2-40B4-BE49-F238E27FC236}">
                <a16:creationId xmlns:a16="http://schemas.microsoft.com/office/drawing/2014/main" id="{B900192A-6149-48FE-8311-A42C33C9223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47750" y="5048250"/>
            <a:ext cx="2095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0-90 days</a:t>
            </a:r>
          </a:p>
        </p:txBody>
      </p:sp>
      <p:sp>
        <p:nvSpPr>
          <p:cNvPr id="31" name="">
            <a:extLst xmlns:a="http://schemas.openxmlformats.org/drawingml/2006/main">
              <a:ext uri="{FF2B5EF4-FFF2-40B4-BE49-F238E27FC236}">
                <a16:creationId xmlns:a16="http://schemas.microsoft.com/office/drawing/2014/main" id="{797D6570-23DB-4D16-94FC-5E45DA21723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219200" y="3638550"/>
            <a:ext cx="1752600" cy="876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Clickable prototype, consent flow, vault, Reality Status, Secret Access Firewall</a:t>
            </a:r>
          </a:p>
        </p:txBody>
      </p:sp>
      <p:sp>
        <p:nvSpPr>
          <p:cNvPr id="32" name="">
            <a:extLst xmlns:a="http://schemas.openxmlformats.org/drawingml/2006/main">
              <a:ext uri="{FF2B5EF4-FFF2-40B4-BE49-F238E27FC236}">
                <a16:creationId xmlns:a16="http://schemas.microsoft.com/office/drawing/2014/main" id="{1BA49936-7F5F-4FA6-9452-68609C3CED0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143250" y="4143375"/>
            <a:ext cx="571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 xmlns:a="http://schemas.openxmlformats.org/drawingml/2006/main">
              <a:ext uri="{FF2B5EF4-FFF2-40B4-BE49-F238E27FC236}">
                <a16:creationId xmlns:a16="http://schemas.microsoft.com/office/drawing/2014/main" id="{5DA25FA8-3259-4E69-A275-D10B28B0C80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340995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34" name="">
            <a:extLst xmlns:a="http://schemas.openxmlformats.org/drawingml/2006/main">
              <a:ext uri="{FF2B5EF4-FFF2-40B4-BE49-F238E27FC236}">
                <a16:creationId xmlns:a16="http://schemas.microsoft.com/office/drawing/2014/main" id="{608C885F-8EBE-4FF4-B105-2A77A1A7D2D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629150" y="2857500"/>
            <a:ext cx="2667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5" name="">
            <a:extLst xmlns:a="http://schemas.openxmlformats.org/drawingml/2006/main">
              <a:ext uri="{FF2B5EF4-FFF2-40B4-BE49-F238E27FC236}">
                <a16:creationId xmlns:a16="http://schemas.microsoft.com/office/drawing/2014/main" id="{33C32891-ACED-47CE-B4F5-B492A6503B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762500" y="2762250"/>
            <a:ext cx="19050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 xmlns:a="http://schemas.openxmlformats.org/drawingml/2006/main">
              <a:ext uri="{FF2B5EF4-FFF2-40B4-BE49-F238E27FC236}">
                <a16:creationId xmlns:a16="http://schemas.microsoft.com/office/drawing/2014/main" id="{55E1866C-83A7-4381-9932-48A8A99AAF5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714750" y="5048250"/>
            <a:ext cx="2095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3-6 months</a:t>
            </a:r>
          </a:p>
        </p:txBody>
      </p:sp>
      <p:sp>
        <p:nvSpPr>
          <p:cNvPr id="37" name="">
            <a:extLst xmlns:a="http://schemas.openxmlformats.org/drawingml/2006/main">
              <a:ext uri="{FF2B5EF4-FFF2-40B4-BE49-F238E27FC236}">
                <a16:creationId xmlns:a16="http://schemas.microsoft.com/office/drawing/2014/main" id="{E2C194BC-1F0F-4084-BD21-AC06234865E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3886200" y="3638550"/>
            <a:ext cx="1752600" cy="876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Local AI scoring, policies, network trust, decoys, content-free timeline</a:t>
            </a:r>
          </a:p>
        </p:txBody>
      </p:sp>
      <p:sp>
        <p:nvSpPr>
          <p:cNvPr id="38" name="">
            <a:extLst xmlns:a="http://schemas.openxmlformats.org/drawingml/2006/main">
              <a:ext uri="{FF2B5EF4-FFF2-40B4-BE49-F238E27FC236}">
                <a16:creationId xmlns:a16="http://schemas.microsoft.com/office/drawing/2014/main" id="{FEB8B744-A2C2-463B-B94C-959FAF11788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810250" y="4143375"/>
            <a:ext cx="571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 xmlns:a="http://schemas.openxmlformats.org/drawingml/2006/main">
              <a:ext uri="{FF2B5EF4-FFF2-40B4-BE49-F238E27FC236}">
                <a16:creationId xmlns:a16="http://schemas.microsoft.com/office/drawing/2014/main" id="{C341EACF-436C-477F-B139-F4E616540BF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340995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0" name="">
            <a:extLst xmlns:a="http://schemas.openxmlformats.org/drawingml/2006/main">
              <a:ext uri="{FF2B5EF4-FFF2-40B4-BE49-F238E27FC236}">
                <a16:creationId xmlns:a16="http://schemas.microsoft.com/office/drawing/2014/main" id="{BEAA78DA-F3A3-4BE5-8A18-54EA7BF20BD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96150" y="2857500"/>
            <a:ext cx="2667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32E879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1" name="">
            <a:extLst xmlns:a="http://schemas.openxmlformats.org/drawingml/2006/main">
              <a:ext uri="{FF2B5EF4-FFF2-40B4-BE49-F238E27FC236}">
                <a16:creationId xmlns:a16="http://schemas.microsoft.com/office/drawing/2014/main" id="{0C5D7D7A-4FA7-4DE2-8492-EE78C5A5BC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0" y="2762250"/>
            <a:ext cx="19050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 xmlns:a="http://schemas.openxmlformats.org/drawingml/2006/main">
              <a:ext uri="{FF2B5EF4-FFF2-40B4-BE49-F238E27FC236}">
                <a16:creationId xmlns:a16="http://schemas.microsoft.com/office/drawing/2014/main" id="{82AE807C-E72A-45D3-B5DD-996C421396B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381750" y="5048250"/>
            <a:ext cx="2095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6-12 months</a:t>
            </a:r>
          </a:p>
        </p:txBody>
      </p:sp>
      <p:sp>
        <p:nvSpPr>
          <p:cNvPr id="43" name="">
            <a:extLst xmlns:a="http://schemas.openxmlformats.org/drawingml/2006/main">
              <a:ext uri="{FF2B5EF4-FFF2-40B4-BE49-F238E27FC236}">
                <a16:creationId xmlns:a16="http://schemas.microsoft.com/office/drawing/2014/main" id="{77EF2ED3-8107-4041-BA01-17491D18FCE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553200" y="3638550"/>
            <a:ext cx="1752600" cy="876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Pilot users, enterprise admin, forensic reports, cloud threat brain</a:t>
            </a:r>
          </a:p>
        </p:txBody>
      </p:sp>
      <p:sp>
        <p:nvSpPr>
          <p:cNvPr id="44" name="">
            <a:extLst xmlns:a="http://schemas.openxmlformats.org/drawingml/2006/main">
              <a:ext uri="{FF2B5EF4-FFF2-40B4-BE49-F238E27FC236}">
                <a16:creationId xmlns:a16="http://schemas.microsoft.com/office/drawing/2014/main" id="{E3EA730D-8750-4277-B3B1-C9C6371ACA5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8477250" y="4143375"/>
            <a:ext cx="571500" cy="28575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 xmlns:a="http://schemas.openxmlformats.org/drawingml/2006/main">
              <a:ext uri="{FF2B5EF4-FFF2-40B4-BE49-F238E27FC236}">
                <a16:creationId xmlns:a16="http://schemas.microsoft.com/office/drawing/2014/main" id="{1625731C-E691-4402-8105-C9A8298A9E6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3409950"/>
            <a:ext cx="2095500" cy="1524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6172A"/>
          </a:solidFill>
          <a:ln xmlns:a="http://schemas.openxmlformats.org/drawingml/2006/main" w="9525">
            <a:solidFill>
              <a:srgbClr val="0B75B8"/>
            </a:solidFill>
            <a:prstDash val="solid"/>
          </a:ln>
        </p:spPr>
      </p:sp>
      <p:sp>
        <p:nvSpPr>
          <p:cNvPr id="46" name="">
            <a:extLst xmlns:a="http://schemas.openxmlformats.org/drawingml/2006/main">
              <a:ext uri="{FF2B5EF4-FFF2-40B4-BE49-F238E27FC236}">
                <a16:creationId xmlns:a16="http://schemas.microsoft.com/office/drawing/2014/main" id="{50D9F94F-9A75-452B-A18B-2F79320B11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963150" y="2857500"/>
            <a:ext cx="26670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805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7" name="">
            <a:extLst xmlns:a="http://schemas.openxmlformats.org/drawingml/2006/main">
              <a:ext uri="{FF2B5EF4-FFF2-40B4-BE49-F238E27FC236}">
                <a16:creationId xmlns:a16="http://schemas.microsoft.com/office/drawing/2014/main" id="{EF4BFF42-4450-4805-A519-156B9FD103B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0096500" y="2762250"/>
            <a:ext cx="19050" cy="647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C8FF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 xmlns:a="http://schemas.openxmlformats.org/drawingml/2006/main">
              <a:ext uri="{FF2B5EF4-FFF2-40B4-BE49-F238E27FC236}">
                <a16:creationId xmlns:a16="http://schemas.microsoft.com/office/drawing/2014/main" id="{5E3F14D4-8F8C-4EE9-AB5E-E69D22D92E5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048750" y="5048250"/>
            <a:ext cx="2095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ctr">
              <a:defRPr sz="1650" b="1">
                <a:solidFill>
                  <a:srgbClr val="00C8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0C8FF"/>
                </a:solidFill>
                <a:latin typeface="Aptos"/>
                <a:ea typeface="Aptos"/>
                <a:cs typeface="Aptos"/>
              </a:rPr>
              <a:t>12+ months</a:t>
            </a:r>
          </a:p>
        </p:txBody>
      </p:sp>
      <p:sp>
        <p:nvSpPr>
          <p:cNvPr id="49" name="">
            <a:extLst xmlns:a="http://schemas.openxmlformats.org/drawingml/2006/main">
              <a:ext uri="{FF2B5EF4-FFF2-40B4-BE49-F238E27FC236}">
                <a16:creationId xmlns:a16="http://schemas.microsoft.com/office/drawing/2014/main" id="{90C8F0C5-F499-4742-8AA3-F13FC23782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220200" y="3638550"/>
            <a:ext cx="1752600" cy="876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0">
                <a:solidFill>
                  <a:srgbClr val="94B4CF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94B4CF"/>
                </a:solidFill>
                <a:latin typeface="Aptos"/>
                <a:ea typeface="Aptos"/>
                <a:cs typeface="Aptos"/>
              </a:rPr>
              <a:t>OEM/OS permission partnerships, SDK, advanced spyware resistance modes</a:t>
            </a:r>
          </a:p>
        </p:txBody>
      </p:sp>
    </p:spTree>
    <p:extLst>
      <p:ext uri="{BB962C8B-B14F-4D97-AF65-F5344CB8AC3E}">
        <p14:creationId xmlns:p14="http://schemas.microsoft.com/office/powerpoint/2010/main" val="764045597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2026-05-24T02:03:21.4460000Z</dcterms:created>
  <dcterms:modified xsi:type="dcterms:W3CDTF">2026-05-24T02:03:21.4460000Z</dcterms:modified>
</coreProperties>
</file>